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354" r:id="rId2"/>
    <p:sldId id="342" r:id="rId3"/>
    <p:sldId id="343" r:id="rId4"/>
    <p:sldId id="344" r:id="rId5"/>
    <p:sldId id="345" r:id="rId6"/>
    <p:sldId id="355" r:id="rId7"/>
    <p:sldId id="356" r:id="rId8"/>
    <p:sldId id="346" r:id="rId9"/>
    <p:sldId id="347" r:id="rId10"/>
    <p:sldId id="348" r:id="rId11"/>
    <p:sldId id="349" r:id="rId12"/>
    <p:sldId id="350" r:id="rId13"/>
    <p:sldId id="351" r:id="rId14"/>
    <p:sldId id="353" r:id="rId15"/>
    <p:sldId id="352" r:id="rId16"/>
    <p:sldId id="341" r:id="rId17"/>
    <p:sldId id="297" r:id="rId18"/>
    <p:sldId id="298" r:id="rId19"/>
    <p:sldId id="299" r:id="rId20"/>
    <p:sldId id="288" r:id="rId21"/>
    <p:sldId id="289" r:id="rId22"/>
    <p:sldId id="292" r:id="rId23"/>
    <p:sldId id="290" r:id="rId24"/>
    <p:sldId id="291" r:id="rId25"/>
    <p:sldId id="323" r:id="rId26"/>
    <p:sldId id="324" r:id="rId27"/>
    <p:sldId id="300" r:id="rId28"/>
    <p:sldId id="260" r:id="rId29"/>
    <p:sldId id="318" r:id="rId30"/>
    <p:sldId id="314" r:id="rId31"/>
    <p:sldId id="315" r:id="rId32"/>
    <p:sldId id="301" r:id="rId33"/>
    <p:sldId id="303" r:id="rId34"/>
    <p:sldId id="304" r:id="rId35"/>
    <p:sldId id="305" r:id="rId36"/>
    <p:sldId id="306" r:id="rId37"/>
    <p:sldId id="307" r:id="rId38"/>
    <p:sldId id="308" r:id="rId39"/>
    <p:sldId id="310" r:id="rId40"/>
    <p:sldId id="294" r:id="rId41"/>
    <p:sldId id="293" r:id="rId42"/>
    <p:sldId id="295" r:id="rId43"/>
    <p:sldId id="311" r:id="rId44"/>
    <p:sldId id="312" r:id="rId45"/>
    <p:sldId id="313" r:id="rId46"/>
    <p:sldId id="319" r:id="rId47"/>
    <p:sldId id="316" r:id="rId48"/>
    <p:sldId id="340" r:id="rId49"/>
    <p:sldId id="317" r:id="rId50"/>
    <p:sldId id="320" r:id="rId51"/>
    <p:sldId id="321" r:id="rId52"/>
    <p:sldId id="322"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9" r:id="rId67"/>
  </p:sldIdLst>
  <p:sldSz cx="9144000" cy="6858000" type="screen4x3"/>
  <p:notesSz cx="6858000" cy="9144000"/>
  <p:defaultTextStyle>
    <a:defPPr>
      <a:defRPr lang="en-US"/>
    </a:defPPr>
    <a:lvl1pPr algn="l" rtl="0" fontAlgn="base">
      <a:spcBef>
        <a:spcPct val="0"/>
      </a:spcBef>
      <a:spcAft>
        <a:spcPct val="0"/>
      </a:spcAft>
      <a:defRPr sz="2000" kern="1200">
        <a:solidFill>
          <a:schemeClr val="folHlink"/>
        </a:solidFill>
        <a:latin typeface="Chasm Extended" pitchFamily="2" charset="0"/>
        <a:ea typeface="+mn-ea"/>
        <a:cs typeface="+mn-cs"/>
      </a:defRPr>
    </a:lvl1pPr>
    <a:lvl2pPr marL="457200" algn="l" rtl="0" fontAlgn="base">
      <a:spcBef>
        <a:spcPct val="0"/>
      </a:spcBef>
      <a:spcAft>
        <a:spcPct val="0"/>
      </a:spcAft>
      <a:defRPr sz="2000" kern="1200">
        <a:solidFill>
          <a:schemeClr val="folHlink"/>
        </a:solidFill>
        <a:latin typeface="Chasm Extended" pitchFamily="2" charset="0"/>
        <a:ea typeface="+mn-ea"/>
        <a:cs typeface="+mn-cs"/>
      </a:defRPr>
    </a:lvl2pPr>
    <a:lvl3pPr marL="914400" algn="l" rtl="0" fontAlgn="base">
      <a:spcBef>
        <a:spcPct val="0"/>
      </a:spcBef>
      <a:spcAft>
        <a:spcPct val="0"/>
      </a:spcAft>
      <a:defRPr sz="2000" kern="1200">
        <a:solidFill>
          <a:schemeClr val="folHlink"/>
        </a:solidFill>
        <a:latin typeface="Chasm Extended" pitchFamily="2" charset="0"/>
        <a:ea typeface="+mn-ea"/>
        <a:cs typeface="+mn-cs"/>
      </a:defRPr>
    </a:lvl3pPr>
    <a:lvl4pPr marL="1371600" algn="l" rtl="0" fontAlgn="base">
      <a:spcBef>
        <a:spcPct val="0"/>
      </a:spcBef>
      <a:spcAft>
        <a:spcPct val="0"/>
      </a:spcAft>
      <a:defRPr sz="2000" kern="1200">
        <a:solidFill>
          <a:schemeClr val="folHlink"/>
        </a:solidFill>
        <a:latin typeface="Chasm Extended" pitchFamily="2" charset="0"/>
        <a:ea typeface="+mn-ea"/>
        <a:cs typeface="+mn-cs"/>
      </a:defRPr>
    </a:lvl4pPr>
    <a:lvl5pPr marL="1828800" algn="l" rtl="0" fontAlgn="base">
      <a:spcBef>
        <a:spcPct val="0"/>
      </a:spcBef>
      <a:spcAft>
        <a:spcPct val="0"/>
      </a:spcAft>
      <a:defRPr sz="2000" kern="1200">
        <a:solidFill>
          <a:schemeClr val="folHlink"/>
        </a:solidFill>
        <a:latin typeface="Chasm Extended" pitchFamily="2" charset="0"/>
        <a:ea typeface="+mn-ea"/>
        <a:cs typeface="+mn-cs"/>
      </a:defRPr>
    </a:lvl5pPr>
    <a:lvl6pPr marL="2286000" algn="l" defTabSz="914400" rtl="0" eaLnBrk="1" latinLnBrk="0" hangingPunct="1">
      <a:defRPr sz="2000" kern="1200">
        <a:solidFill>
          <a:schemeClr val="folHlink"/>
        </a:solidFill>
        <a:latin typeface="Chasm Extended" pitchFamily="2" charset="0"/>
        <a:ea typeface="+mn-ea"/>
        <a:cs typeface="+mn-cs"/>
      </a:defRPr>
    </a:lvl6pPr>
    <a:lvl7pPr marL="2743200" algn="l" defTabSz="914400" rtl="0" eaLnBrk="1" latinLnBrk="0" hangingPunct="1">
      <a:defRPr sz="2000" kern="1200">
        <a:solidFill>
          <a:schemeClr val="folHlink"/>
        </a:solidFill>
        <a:latin typeface="Chasm Extended" pitchFamily="2" charset="0"/>
        <a:ea typeface="+mn-ea"/>
        <a:cs typeface="+mn-cs"/>
      </a:defRPr>
    </a:lvl7pPr>
    <a:lvl8pPr marL="3200400" algn="l" defTabSz="914400" rtl="0" eaLnBrk="1" latinLnBrk="0" hangingPunct="1">
      <a:defRPr sz="2000" kern="1200">
        <a:solidFill>
          <a:schemeClr val="folHlink"/>
        </a:solidFill>
        <a:latin typeface="Chasm Extended" pitchFamily="2" charset="0"/>
        <a:ea typeface="+mn-ea"/>
        <a:cs typeface="+mn-cs"/>
      </a:defRPr>
    </a:lvl8pPr>
    <a:lvl9pPr marL="3657600" algn="l" defTabSz="914400" rtl="0" eaLnBrk="1" latinLnBrk="0" hangingPunct="1">
      <a:defRPr sz="2000" kern="1200">
        <a:solidFill>
          <a:schemeClr val="folHlink"/>
        </a:solidFill>
        <a:latin typeface="Chasm Extended" pitchFamily="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FFFF"/>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99" autoAdjust="0"/>
    <p:restoredTop sz="94660"/>
  </p:normalViewPr>
  <p:slideViewPr>
    <p:cSldViewPr>
      <p:cViewPr>
        <p:scale>
          <a:sx n="75" d="100"/>
          <a:sy n="75" d="100"/>
        </p:scale>
        <p:origin x="-546" y="-7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slide" Target="slides/slide18.xml"/><Relationship Id="rId1"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n-US"/>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en-US"/>
            </a:p>
          </p:txBody>
        </p:sp>
      </p:grpSp>
      <p:sp>
        <p:nvSpPr>
          <p:cNvPr id="12083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120838"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7"/>
          <p:cNvSpPr>
            <a:spLocks noGrp="1" noChangeArrowheads="1"/>
          </p:cNvSpPr>
          <p:nvPr>
            <p:ph type="dt" sz="quarter" idx="10"/>
          </p:nvPr>
        </p:nvSpPr>
        <p:spPr/>
        <p:txBody>
          <a:bodyPr/>
          <a:lstStyle>
            <a:lvl1pPr>
              <a:defRPr/>
            </a:lvl1pPr>
          </a:lstStyle>
          <a:p>
            <a:pPr>
              <a:defRPr/>
            </a:pPr>
            <a:endParaRPr lang="en-US"/>
          </a:p>
        </p:txBody>
      </p:sp>
      <p:sp>
        <p:nvSpPr>
          <p:cNvPr id="8" name="Rectangle 8"/>
          <p:cNvSpPr>
            <a:spLocks noGrp="1" noChangeArrowheads="1"/>
          </p:cNvSpPr>
          <p:nvPr>
            <p:ph type="ftr" sz="quarter" idx="11"/>
          </p:nvPr>
        </p:nvSpPr>
        <p:spPr/>
        <p:txBody>
          <a:bodyPr/>
          <a:lstStyle>
            <a:lvl1pPr>
              <a:defRPr/>
            </a:lvl1pPr>
          </a:lstStyle>
          <a:p>
            <a:pPr>
              <a:defRPr/>
            </a:pPr>
            <a:endParaRPr lang="en-US"/>
          </a:p>
        </p:txBody>
      </p:sp>
      <p:sp>
        <p:nvSpPr>
          <p:cNvPr id="9" name="Rectangle 9"/>
          <p:cNvSpPr>
            <a:spLocks noGrp="1" noChangeArrowheads="1"/>
          </p:cNvSpPr>
          <p:nvPr>
            <p:ph type="sldNum" sz="quarter" idx="12"/>
          </p:nvPr>
        </p:nvSpPr>
        <p:spPr/>
        <p:txBody>
          <a:bodyPr/>
          <a:lstStyle>
            <a:lvl1pPr>
              <a:defRPr/>
            </a:lvl1pPr>
          </a:lstStyle>
          <a:p>
            <a:pPr>
              <a:defRPr/>
            </a:pPr>
            <a:fld id="{426BD3DD-72A3-4DC0-A414-A11899BB1BB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24A3A06E-C075-475D-A3CB-EFB77B1457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8B91E341-58AD-4BEE-9213-2581D329E12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pPr lvl="0"/>
            <a:endParaRPr lang="en-US" noProof="0" smtClean="0"/>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319DA248-1C93-4880-9FB8-4AEBA25CA9A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B7D84C1C-3ABF-4CDB-960A-9C01842E17A0}"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6F103698-9EFD-4AF9-950B-380C306057BC}"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56EC7B8C-C7D1-47E3-80E0-CEB9FEC4124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68192010-8397-44BB-ABDB-2CDFACE8F5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16D1004B-4C04-4502-96F5-A3178631D7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847DB12F-B180-4298-9A21-D2ECF0A8762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72840A21-F48A-4135-AE21-2FFED2BEE7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B77278DE-D168-48E7-9E4D-756ACBF698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A8D4BED0-9B9D-4FCD-8562-11F33D3CE18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7898C897-DAE9-46DB-9366-20854F25E26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FD17E6EA-299F-43A0-95CA-B1ECC8AD63F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11981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n-US"/>
            </a:p>
          </p:txBody>
        </p:sp>
        <p:sp>
          <p:nvSpPr>
            <p:cNvPr id="11981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en-US"/>
            </a:p>
          </p:txBody>
        </p:sp>
      </p:grpSp>
      <p:sp>
        <p:nvSpPr>
          <p:cNvPr id="11981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19814"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solidFill>
                  <a:schemeClr val="tx1"/>
                </a:solidFill>
                <a:latin typeface="+mn-lt"/>
              </a:defRPr>
            </a:lvl1pPr>
          </a:lstStyle>
          <a:p>
            <a:pPr>
              <a:defRPr/>
            </a:pPr>
            <a:endParaRPr lang="en-US"/>
          </a:p>
        </p:txBody>
      </p:sp>
      <p:sp>
        <p:nvSpPr>
          <p:cNvPr id="119815"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solidFill>
                  <a:schemeClr val="tx1"/>
                </a:solidFill>
                <a:latin typeface="+mn-lt"/>
              </a:defRPr>
            </a:lvl1pPr>
          </a:lstStyle>
          <a:p>
            <a:pPr>
              <a:defRPr/>
            </a:pPr>
            <a:endParaRPr lang="en-US"/>
          </a:p>
        </p:txBody>
      </p:sp>
      <p:sp>
        <p:nvSpPr>
          <p:cNvPr id="119816"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solidFill>
                  <a:schemeClr val="tx1"/>
                </a:solidFill>
                <a:latin typeface="+mn-lt"/>
              </a:defRPr>
            </a:lvl1pPr>
          </a:lstStyle>
          <a:p>
            <a:pPr>
              <a:defRPr/>
            </a:pPr>
            <a:fld id="{01868874-9B3C-462E-8DFD-5A157264B33A}" type="slidenum">
              <a:rPr lang="en-US"/>
              <a:pPr>
                <a:defRPr/>
              </a:pPr>
              <a:t>‹#›</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30"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 Id="rId4" Type="http://schemas.openxmlformats.org/officeDocument/2006/relationships/image" Target="../media/image53.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ZJEaUeRruB0" TargetMode="External"/><Relationship Id="rId2" Type="http://schemas.openxmlformats.org/officeDocument/2006/relationships/hyperlink" Target="http://www.youtube.com/watch?v=RRv56gsqkzs"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pPr>
              <a:defRPr/>
            </a:pPr>
            <a:r>
              <a:rPr lang="en-US" dirty="0" smtClean="0">
                <a:latin typeface="Lucida Bright" pitchFamily="18" charset="0"/>
              </a:rPr>
              <a:t>Day 2 – Age of Anxiety</a:t>
            </a:r>
            <a:endParaRPr lang="en-US" dirty="0">
              <a:latin typeface="Lucida Bright" pitchFamily="18" charset="0"/>
            </a:endParaRPr>
          </a:p>
        </p:txBody>
      </p:sp>
      <p:sp>
        <p:nvSpPr>
          <p:cNvPr id="3075" name="Content Placeholder 2"/>
          <p:cNvSpPr>
            <a:spLocks noGrp="1"/>
          </p:cNvSpPr>
          <p:nvPr>
            <p:ph idx="1"/>
          </p:nvPr>
        </p:nvSpPr>
        <p:spPr>
          <a:xfrm>
            <a:off x="685800" y="1447800"/>
            <a:ext cx="7772400" cy="4114800"/>
          </a:xfrm>
        </p:spPr>
        <p:txBody>
          <a:bodyPr/>
          <a:lstStyle/>
          <a:p>
            <a:r>
              <a:rPr lang="en-US" sz="3600" u="sng" dirty="0" smtClean="0">
                <a:solidFill>
                  <a:srgbClr val="FFC000"/>
                </a:solidFill>
                <a:latin typeface="Lucida Bright" pitchFamily="18" charset="0"/>
              </a:rPr>
              <a:t>Entrance task</a:t>
            </a:r>
            <a:r>
              <a:rPr lang="en-US" sz="3600" dirty="0" smtClean="0">
                <a:solidFill>
                  <a:srgbClr val="FFC000"/>
                </a:solidFill>
                <a:latin typeface="Lucida Bright" pitchFamily="18" charset="0"/>
              </a:rPr>
              <a:t>: Think: In what ways does art, </a:t>
            </a:r>
            <a:r>
              <a:rPr lang="en-US" sz="3600" dirty="0" smtClean="0">
                <a:solidFill>
                  <a:srgbClr val="FFC000"/>
                </a:solidFill>
                <a:latin typeface="Lucida Bright" pitchFamily="18" charset="0"/>
              </a:rPr>
              <a:t>literature </a:t>
            </a:r>
            <a:r>
              <a:rPr lang="en-US" sz="3600" dirty="0" smtClean="0">
                <a:solidFill>
                  <a:srgbClr val="FFC000"/>
                </a:solidFill>
                <a:latin typeface="Lucida Bright" pitchFamily="18" charset="0"/>
              </a:rPr>
              <a:t>and/or music reflect our world today?</a:t>
            </a:r>
          </a:p>
          <a:p>
            <a:r>
              <a:rPr lang="en-US" sz="3600" u="sng" dirty="0" smtClean="0">
                <a:solidFill>
                  <a:srgbClr val="FFC000"/>
                </a:solidFill>
                <a:latin typeface="Lucida Bright" pitchFamily="18" charset="0"/>
              </a:rPr>
              <a:t>Today: </a:t>
            </a:r>
            <a:r>
              <a:rPr lang="en-US" sz="3600" dirty="0" smtClean="0">
                <a:solidFill>
                  <a:srgbClr val="FFC000"/>
                </a:solidFill>
                <a:latin typeface="Lucida Bright" pitchFamily="18" charset="0"/>
              </a:rPr>
              <a:t>The Age of Anxiety</a:t>
            </a:r>
            <a:endParaRPr lang="en-US" dirty="0" smtClean="0">
              <a:solidFill>
                <a:srgbClr val="FFC000"/>
              </a:solidFill>
              <a:latin typeface="Lucida Bright" pitchFamily="18" charset="0"/>
            </a:endParaRPr>
          </a:p>
          <a:p>
            <a:r>
              <a:rPr lang="en-US" sz="3600" u="sng" dirty="0" smtClean="0">
                <a:solidFill>
                  <a:srgbClr val="FFC000"/>
                </a:solidFill>
                <a:latin typeface="Lucida Bright" pitchFamily="18" charset="0"/>
              </a:rPr>
              <a:t>Homework: </a:t>
            </a:r>
            <a:r>
              <a:rPr lang="en-US" sz="3600" dirty="0" smtClean="0">
                <a:solidFill>
                  <a:srgbClr val="FFC000"/>
                </a:solidFill>
                <a:latin typeface="Lucida Bright" pitchFamily="18" charset="0"/>
              </a:rPr>
              <a:t>Ch. </a:t>
            </a:r>
            <a:r>
              <a:rPr lang="en-US" sz="3600" dirty="0" smtClean="0">
                <a:solidFill>
                  <a:srgbClr val="FFC000"/>
                </a:solidFill>
                <a:latin typeface="Lucida Bright" pitchFamily="18" charset="0"/>
              </a:rPr>
              <a:t>28-3 &amp; 4</a:t>
            </a:r>
            <a:endParaRPr lang="en-US" sz="3600" dirty="0" smtClean="0">
              <a:solidFill>
                <a:srgbClr val="FFC000"/>
              </a:solidFill>
              <a:latin typeface="Lucida Bright"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685800" y="304800"/>
            <a:ext cx="7772400" cy="1143000"/>
          </a:xfrm>
        </p:spPr>
        <p:txBody>
          <a:bodyPr/>
          <a:lstStyle/>
          <a:p>
            <a:pPr eaLnBrk="1" hangingPunct="1">
              <a:defRPr/>
            </a:pPr>
            <a:r>
              <a:rPr lang="en-US" sz="5400" dirty="0" smtClean="0">
                <a:solidFill>
                  <a:schemeClr val="folHlink"/>
                </a:solidFill>
                <a:latin typeface="Lucida Bright" pitchFamily="18" charset="0"/>
              </a:rPr>
              <a:t>Georges Sorel</a:t>
            </a:r>
            <a:br>
              <a:rPr lang="en-US" sz="5400" dirty="0" smtClean="0">
                <a:solidFill>
                  <a:schemeClr val="folHlink"/>
                </a:solidFill>
                <a:latin typeface="Lucida Bright" pitchFamily="18" charset="0"/>
              </a:rPr>
            </a:br>
            <a:r>
              <a:rPr lang="en-US" sz="5400" dirty="0" smtClean="0">
                <a:solidFill>
                  <a:schemeClr val="folHlink"/>
                </a:solidFill>
                <a:latin typeface="Lucida Bright" pitchFamily="18" charset="0"/>
              </a:rPr>
              <a:t>(1847-1922)</a:t>
            </a:r>
          </a:p>
        </p:txBody>
      </p:sp>
      <p:sp>
        <p:nvSpPr>
          <p:cNvPr id="125955" name="Rectangle 3"/>
          <p:cNvSpPr>
            <a:spLocks noGrp="1" noChangeArrowheads="1"/>
          </p:cNvSpPr>
          <p:nvPr>
            <p:ph type="body" sz="half" idx="1"/>
          </p:nvPr>
        </p:nvSpPr>
        <p:spPr/>
        <p:txBody>
          <a:bodyPr/>
          <a:lstStyle/>
          <a:p>
            <a:pPr eaLnBrk="1" hangingPunct="1"/>
            <a:r>
              <a:rPr lang="en-US" dirty="0" smtClean="0">
                <a:solidFill>
                  <a:schemeClr val="folHlink"/>
                </a:solidFill>
                <a:latin typeface="Calibri" pitchFamily="34" charset="0"/>
              </a:rPr>
              <a:t>French socialist</a:t>
            </a:r>
          </a:p>
          <a:p>
            <a:pPr eaLnBrk="1" hangingPunct="1"/>
            <a:r>
              <a:rPr lang="en-US" dirty="0" smtClean="0">
                <a:solidFill>
                  <a:schemeClr val="folHlink"/>
                </a:solidFill>
                <a:latin typeface="Calibri" pitchFamily="34" charset="0"/>
              </a:rPr>
              <a:t>Rejected democracy and believed a small revolutionary elite should firmly rule a socialist society</a:t>
            </a:r>
          </a:p>
        </p:txBody>
      </p:sp>
      <p:pic>
        <p:nvPicPr>
          <p:cNvPr id="125958" name="Picture 6" descr="http://flag.blackened.net/liberty/archive/sorel.jpg"/>
          <p:cNvPicPr>
            <a:picLocks noChangeAspect="1" noChangeArrowheads="1"/>
          </p:cNvPicPr>
          <p:nvPr/>
        </p:nvPicPr>
        <p:blipFill>
          <a:blip r:embed="rId2"/>
          <a:srcRect/>
          <a:stretch>
            <a:fillRect/>
          </a:stretch>
        </p:blipFill>
        <p:spPr bwMode="auto">
          <a:xfrm>
            <a:off x="5029200" y="1752600"/>
            <a:ext cx="3327400" cy="4362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defRPr/>
            </a:pPr>
            <a:r>
              <a:rPr lang="en-US" sz="6000" dirty="0" smtClean="0">
                <a:latin typeface="Lucida Bright" pitchFamily="18" charset="0"/>
              </a:rPr>
              <a:t>Logical </a:t>
            </a:r>
            <a:r>
              <a:rPr lang="en-US" sz="5400" dirty="0" smtClean="0">
                <a:latin typeface="Lucida Bright" pitchFamily="18" charset="0"/>
              </a:rPr>
              <a:t>empiricism </a:t>
            </a:r>
            <a:r>
              <a:rPr lang="en-US" sz="6000" dirty="0" smtClean="0">
                <a:latin typeface="Lucida Bright" pitchFamily="18" charset="0"/>
              </a:rPr>
              <a:t/>
            </a:r>
            <a:br>
              <a:rPr lang="en-US" sz="6000" dirty="0" smtClean="0">
                <a:latin typeface="Lucida Bright" pitchFamily="18" charset="0"/>
              </a:rPr>
            </a:br>
            <a:r>
              <a:rPr lang="en-US" sz="6000" dirty="0" smtClean="0">
                <a:latin typeface="Lucida Bright" pitchFamily="18" charset="0"/>
              </a:rPr>
              <a:t>(positivism)</a:t>
            </a:r>
          </a:p>
        </p:txBody>
      </p:sp>
      <p:sp>
        <p:nvSpPr>
          <p:cNvPr id="126979" name="Rectangle 3"/>
          <p:cNvSpPr>
            <a:spLocks noGrp="1" noChangeArrowheads="1"/>
          </p:cNvSpPr>
          <p:nvPr>
            <p:ph type="body" sz="half" idx="1"/>
          </p:nvPr>
        </p:nvSpPr>
        <p:spPr>
          <a:xfrm>
            <a:off x="685800" y="1981200"/>
            <a:ext cx="7696200" cy="4114800"/>
          </a:xfrm>
        </p:spPr>
        <p:txBody>
          <a:bodyPr/>
          <a:lstStyle/>
          <a:p>
            <a:pPr eaLnBrk="1" hangingPunct="1"/>
            <a:r>
              <a:rPr lang="en-US" dirty="0" smtClean="0">
                <a:solidFill>
                  <a:schemeClr val="folHlink"/>
                </a:solidFill>
                <a:latin typeface="Calibri" pitchFamily="34" charset="0"/>
              </a:rPr>
              <a:t>Found followers in English-speaking countries </a:t>
            </a:r>
          </a:p>
          <a:p>
            <a:pPr eaLnBrk="1" hangingPunct="1"/>
            <a:r>
              <a:rPr lang="en-US" dirty="0" smtClean="0">
                <a:solidFill>
                  <a:schemeClr val="folHlink"/>
                </a:solidFill>
                <a:latin typeface="Calibri" pitchFamily="34" charset="0"/>
              </a:rPr>
              <a:t>Began with Austrian philosopher Ludwig Wittgenstein (1889-1951)</a:t>
            </a:r>
          </a:p>
          <a:p>
            <a:pPr eaLnBrk="1" hangingPunct="1"/>
            <a:r>
              <a:rPr lang="en-US" dirty="0" smtClean="0">
                <a:solidFill>
                  <a:schemeClr val="folHlink"/>
                </a:solidFill>
                <a:latin typeface="Calibri" pitchFamily="34" charset="0"/>
              </a:rPr>
              <a:t>Saw philosophy as the clarification of thoughts that cannot be tested or proven scientifically and/or logically</a:t>
            </a:r>
          </a:p>
          <a:p>
            <a:pPr eaLnBrk="1" hangingPunct="1"/>
            <a:r>
              <a:rPr lang="en-US" dirty="0" smtClean="0">
                <a:solidFill>
                  <a:schemeClr val="folHlink"/>
                </a:solidFill>
                <a:latin typeface="Calibri" pitchFamily="34" charset="0"/>
              </a:rPr>
              <a:t>Issues such as God, freedom, morality, etc. are senseless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685800" y="152400"/>
            <a:ext cx="7772400" cy="1143000"/>
          </a:xfrm>
        </p:spPr>
        <p:txBody>
          <a:bodyPr/>
          <a:lstStyle/>
          <a:p>
            <a:pPr eaLnBrk="1" hangingPunct="1">
              <a:defRPr/>
            </a:pPr>
            <a:r>
              <a:rPr lang="en-US" sz="6600" dirty="0" smtClean="0">
                <a:latin typeface="Lucida Bright" pitchFamily="18" charset="0"/>
              </a:rPr>
              <a:t>Existentialism</a:t>
            </a:r>
          </a:p>
        </p:txBody>
      </p:sp>
      <p:sp>
        <p:nvSpPr>
          <p:cNvPr id="128003" name="Rectangle 3"/>
          <p:cNvSpPr>
            <a:spLocks noGrp="1" noChangeArrowheads="1"/>
          </p:cNvSpPr>
          <p:nvPr>
            <p:ph type="body" idx="1"/>
          </p:nvPr>
        </p:nvSpPr>
        <p:spPr>
          <a:xfrm>
            <a:off x="685800" y="1371600"/>
            <a:ext cx="7772400" cy="4114800"/>
          </a:xfrm>
        </p:spPr>
        <p:txBody>
          <a:bodyPr/>
          <a:lstStyle/>
          <a:p>
            <a:pPr eaLnBrk="1" hangingPunct="1"/>
            <a:r>
              <a:rPr lang="en-US" sz="4000" dirty="0" smtClean="0">
                <a:solidFill>
                  <a:schemeClr val="folHlink"/>
                </a:solidFill>
                <a:latin typeface="Calibri" pitchFamily="34" charset="0"/>
              </a:rPr>
              <a:t>Most thinkers were/are atheists</a:t>
            </a:r>
          </a:p>
          <a:p>
            <a:pPr eaLnBrk="1" hangingPunct="1"/>
            <a:r>
              <a:rPr lang="en-US" sz="4000" i="1" dirty="0" smtClean="0">
                <a:solidFill>
                  <a:schemeClr val="folHlink"/>
                </a:solidFill>
                <a:latin typeface="Calibri" pitchFamily="34" charset="0"/>
              </a:rPr>
              <a:t>Existence precedes essence</a:t>
            </a:r>
          </a:p>
          <a:p>
            <a:pPr lvl="1" eaLnBrk="1" hangingPunct="1"/>
            <a:r>
              <a:rPr lang="en-US" sz="3600" i="1" dirty="0" smtClean="0">
                <a:solidFill>
                  <a:schemeClr val="folHlink"/>
                </a:solidFill>
                <a:latin typeface="Calibri" pitchFamily="34" charset="0"/>
              </a:rPr>
              <a:t>People have no predetermined nature or essence that controls what we do</a:t>
            </a:r>
          </a:p>
          <a:p>
            <a:pPr lvl="1" eaLnBrk="1" hangingPunct="1"/>
            <a:r>
              <a:rPr lang="en-US" sz="3600" i="1" dirty="0" smtClean="0">
                <a:solidFill>
                  <a:schemeClr val="folHlink"/>
                </a:solidFill>
                <a:latin typeface="Calibri" pitchFamily="34" charset="0"/>
              </a:rPr>
              <a:t>People are free to act independently</a:t>
            </a:r>
          </a:p>
          <a:p>
            <a:pPr lvl="1" eaLnBrk="1" hangingPunct="1"/>
            <a:r>
              <a:rPr lang="en-US" sz="3600" i="1" dirty="0" smtClean="0">
                <a:solidFill>
                  <a:schemeClr val="folHlink"/>
                </a:solidFill>
                <a:latin typeface="Calibri" pitchFamily="34" charset="0"/>
              </a:rPr>
              <a:t>People create their own values through their choices and 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p:cNvSpPr>
            <a:spLocks noChangeArrowheads="1"/>
          </p:cNvSpPr>
          <p:nvPr/>
        </p:nvSpPr>
        <p:spPr bwMode="auto">
          <a:xfrm>
            <a:off x="609600" y="228600"/>
            <a:ext cx="7772400" cy="1143000"/>
          </a:xfrm>
          <a:prstGeom prst="rect">
            <a:avLst/>
          </a:prstGeom>
          <a:noFill/>
          <a:ln w="9525">
            <a:noFill/>
            <a:miter lim="800000"/>
            <a:headEnd/>
            <a:tailEnd/>
          </a:ln>
          <a:effectLst/>
        </p:spPr>
        <p:txBody>
          <a:bodyPr lIns="92075" tIns="46038" rIns="92075" bIns="46038" anchor="ctr"/>
          <a:lstStyle/>
          <a:p>
            <a:pPr algn="ctr">
              <a:defRPr/>
            </a:pPr>
            <a:r>
              <a:rPr lang="en-US" sz="4400" dirty="0">
                <a:solidFill>
                  <a:schemeClr val="tx2"/>
                </a:solidFill>
                <a:effectLst>
                  <a:outerShdw blurRad="38100" dist="38100" dir="2700000" algn="tl">
                    <a:srgbClr val="000000"/>
                  </a:outerShdw>
                </a:effectLst>
                <a:latin typeface="Lucida Bright" pitchFamily="18" charset="0"/>
              </a:rPr>
              <a:t>Revival of Christianity</a:t>
            </a:r>
          </a:p>
        </p:txBody>
      </p:sp>
      <p:sp>
        <p:nvSpPr>
          <p:cNvPr id="129029" name="Rectangle 5"/>
          <p:cNvSpPr>
            <a:spLocks noChangeArrowheads="1"/>
          </p:cNvSpPr>
          <p:nvPr/>
        </p:nvSpPr>
        <p:spPr bwMode="auto">
          <a:xfrm>
            <a:off x="685800" y="1371600"/>
            <a:ext cx="7772400" cy="4114800"/>
          </a:xfrm>
          <a:prstGeom prst="rect">
            <a:avLst/>
          </a:prstGeom>
          <a:noFill/>
          <a:ln w="9525">
            <a:noFill/>
            <a:miter lim="800000"/>
            <a:headEnd/>
            <a:tailEnd/>
          </a:ln>
        </p:spPr>
        <p:txBody>
          <a:bodyPr/>
          <a:lstStyle/>
          <a:p>
            <a:pPr marL="342900" indent="-342900">
              <a:spcBef>
                <a:spcPct val="20000"/>
              </a:spcBef>
              <a:buClr>
                <a:schemeClr val="accent2"/>
              </a:buClr>
              <a:buSzPct val="80000"/>
              <a:buFont typeface="Wingdings" pitchFamily="2" charset="2"/>
              <a:buChar char="l"/>
            </a:pPr>
            <a:r>
              <a:rPr lang="en-US" sz="3600" i="1" dirty="0">
                <a:latin typeface="Calibri" pitchFamily="34" charset="0"/>
              </a:rPr>
              <a:t>The horrors of war clearly portrayed the sinful nature of people, the need for faith, the mystery of God’s forgiveness, and the relevance of religion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828800" y="228600"/>
            <a:ext cx="7772400" cy="1143000"/>
          </a:xfrm>
        </p:spPr>
        <p:txBody>
          <a:bodyPr/>
          <a:lstStyle/>
          <a:p>
            <a:pPr eaLnBrk="1" hangingPunct="1">
              <a:defRPr/>
            </a:pPr>
            <a:r>
              <a:rPr lang="en-US" dirty="0" smtClean="0">
                <a:latin typeface="Lucida Bright" pitchFamily="18" charset="0"/>
              </a:rPr>
              <a:t>Freudian Psychology</a:t>
            </a:r>
          </a:p>
        </p:txBody>
      </p:sp>
      <p:sp>
        <p:nvSpPr>
          <p:cNvPr id="131075" name="Rectangle 3"/>
          <p:cNvSpPr>
            <a:spLocks noGrp="1" noChangeArrowheads="1"/>
          </p:cNvSpPr>
          <p:nvPr>
            <p:ph type="body" idx="1"/>
          </p:nvPr>
        </p:nvSpPr>
        <p:spPr>
          <a:xfrm>
            <a:off x="2438400" y="1143000"/>
            <a:ext cx="6172200" cy="4114800"/>
          </a:xfrm>
        </p:spPr>
        <p:txBody>
          <a:bodyPr/>
          <a:lstStyle/>
          <a:p>
            <a:pPr eaLnBrk="1" hangingPunct="1"/>
            <a:r>
              <a:rPr lang="en-US" dirty="0" smtClean="0">
                <a:latin typeface="Calibri" pitchFamily="34" charset="0"/>
              </a:rPr>
              <a:t>Sigmund Freud believed human behavior is basically irrational and is driven by the interaction of three forces:</a:t>
            </a:r>
          </a:p>
          <a:p>
            <a:pPr lvl="1" eaLnBrk="1" hangingPunct="1"/>
            <a:r>
              <a:rPr lang="en-US" dirty="0" smtClean="0">
                <a:latin typeface="Calibri" pitchFamily="34" charset="0"/>
              </a:rPr>
              <a:t>Id – irrational unconscious</a:t>
            </a:r>
          </a:p>
          <a:p>
            <a:pPr lvl="1" eaLnBrk="1" hangingPunct="1"/>
            <a:r>
              <a:rPr lang="en-US" dirty="0" smtClean="0">
                <a:latin typeface="Calibri" pitchFamily="34" charset="0"/>
              </a:rPr>
              <a:t>Ego – rationalizing conscious</a:t>
            </a:r>
          </a:p>
          <a:p>
            <a:pPr lvl="1" eaLnBrk="1" hangingPunct="1"/>
            <a:r>
              <a:rPr lang="en-US" dirty="0" smtClean="0">
                <a:latin typeface="Calibri" pitchFamily="34" charset="0"/>
              </a:rPr>
              <a:t>Superego – Ingrained moral values</a:t>
            </a:r>
          </a:p>
        </p:txBody>
      </p:sp>
      <p:pic>
        <p:nvPicPr>
          <p:cNvPr id="131076" name="Picture 4" descr="freud"/>
          <p:cNvPicPr>
            <a:picLocks noChangeAspect="1" noChangeArrowheads="1"/>
          </p:cNvPicPr>
          <p:nvPr/>
        </p:nvPicPr>
        <p:blipFill>
          <a:blip r:embed="rId2"/>
          <a:srcRect/>
          <a:stretch>
            <a:fillRect/>
          </a:stretch>
        </p:blipFill>
        <p:spPr bwMode="auto">
          <a:xfrm>
            <a:off x="228600" y="1219200"/>
            <a:ext cx="2168525" cy="235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685800" y="0"/>
            <a:ext cx="7772400" cy="1143000"/>
          </a:xfrm>
        </p:spPr>
        <p:txBody>
          <a:bodyPr/>
          <a:lstStyle/>
          <a:p>
            <a:pPr eaLnBrk="1" hangingPunct="1">
              <a:defRPr/>
            </a:pPr>
            <a:r>
              <a:rPr lang="en-US" sz="7200" dirty="0" smtClean="0">
                <a:solidFill>
                  <a:schemeClr val="folHlink"/>
                </a:solidFill>
                <a:latin typeface="Lucida Bright" pitchFamily="18" charset="0"/>
              </a:rPr>
              <a:t>New Physics</a:t>
            </a:r>
          </a:p>
        </p:txBody>
      </p:sp>
      <p:sp>
        <p:nvSpPr>
          <p:cNvPr id="130051" name="Rectangle 3"/>
          <p:cNvSpPr>
            <a:spLocks noGrp="1" noChangeArrowheads="1"/>
          </p:cNvSpPr>
          <p:nvPr>
            <p:ph type="body" idx="1"/>
          </p:nvPr>
        </p:nvSpPr>
        <p:spPr>
          <a:xfrm>
            <a:off x="685800" y="1143000"/>
            <a:ext cx="7772400" cy="4114800"/>
          </a:xfrm>
        </p:spPr>
        <p:txBody>
          <a:bodyPr/>
          <a:lstStyle/>
          <a:p>
            <a:pPr eaLnBrk="1" hangingPunct="1"/>
            <a:r>
              <a:rPr lang="en-US" sz="2800" dirty="0" smtClean="0">
                <a:solidFill>
                  <a:schemeClr val="folHlink"/>
                </a:solidFill>
                <a:latin typeface="Calibri" pitchFamily="34" charset="0"/>
              </a:rPr>
              <a:t>Significant scientific discoveries offered some comfort to those disillusioned in the post-WWI period</a:t>
            </a:r>
          </a:p>
          <a:p>
            <a:pPr eaLnBrk="1" hangingPunct="1"/>
            <a:r>
              <a:rPr lang="en-US" sz="2800" dirty="0" smtClean="0">
                <a:solidFill>
                  <a:schemeClr val="folHlink"/>
                </a:solidFill>
                <a:latin typeface="Calibri" pitchFamily="34" charset="0"/>
              </a:rPr>
              <a:t>Major contributors</a:t>
            </a:r>
          </a:p>
          <a:p>
            <a:pPr lvl="1" eaLnBrk="1" hangingPunct="1"/>
            <a:r>
              <a:rPr lang="en-US" sz="2400" dirty="0" smtClean="0">
                <a:solidFill>
                  <a:schemeClr val="folHlink"/>
                </a:solidFill>
                <a:latin typeface="Calibri" pitchFamily="34" charset="0"/>
              </a:rPr>
              <a:t>Marie Curie -</a:t>
            </a:r>
          </a:p>
          <a:p>
            <a:pPr lvl="1" eaLnBrk="1" hangingPunct="1"/>
            <a:r>
              <a:rPr lang="en-US" sz="2400" dirty="0" smtClean="0">
                <a:solidFill>
                  <a:schemeClr val="folHlink"/>
                </a:solidFill>
                <a:latin typeface="Calibri" pitchFamily="34" charset="0"/>
              </a:rPr>
              <a:t>Max Planck</a:t>
            </a:r>
          </a:p>
          <a:p>
            <a:pPr lvl="1" eaLnBrk="1" hangingPunct="1"/>
            <a:r>
              <a:rPr lang="en-US" sz="2400" dirty="0" smtClean="0">
                <a:solidFill>
                  <a:schemeClr val="folHlink"/>
                </a:solidFill>
                <a:latin typeface="Calibri" pitchFamily="34" charset="0"/>
              </a:rPr>
              <a:t>Albert Einstein</a:t>
            </a:r>
          </a:p>
          <a:p>
            <a:pPr lvl="1" eaLnBrk="1" hangingPunct="1"/>
            <a:r>
              <a:rPr lang="en-US" sz="2400" dirty="0" smtClean="0">
                <a:solidFill>
                  <a:schemeClr val="folHlink"/>
                </a:solidFill>
                <a:latin typeface="Calibri" pitchFamily="34" charset="0"/>
              </a:rPr>
              <a:t>Ernest Rutherford</a:t>
            </a:r>
          </a:p>
          <a:p>
            <a:pPr lvl="1" eaLnBrk="1" hangingPunct="1"/>
            <a:r>
              <a:rPr lang="en-US" sz="2400" dirty="0" smtClean="0">
                <a:solidFill>
                  <a:schemeClr val="folHlink"/>
                </a:solidFill>
                <a:latin typeface="Calibri" pitchFamily="34" charset="0"/>
              </a:rPr>
              <a:t>Werner Heisenberg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descr="freud"/>
          <p:cNvPicPr>
            <a:picLocks noChangeAspect="1" noChangeArrowheads="1"/>
          </p:cNvPicPr>
          <p:nvPr/>
        </p:nvPicPr>
        <p:blipFill>
          <a:blip r:embed="rId2"/>
          <a:srcRect/>
          <a:stretch>
            <a:fillRect/>
          </a:stretch>
        </p:blipFill>
        <p:spPr bwMode="auto">
          <a:xfrm>
            <a:off x="685800" y="457200"/>
            <a:ext cx="3221038" cy="3500438"/>
          </a:xfrm>
          <a:prstGeom prst="rect">
            <a:avLst/>
          </a:prstGeom>
          <a:noFill/>
          <a:ln w="9525">
            <a:noFill/>
            <a:miter lim="800000"/>
            <a:headEnd/>
            <a:tailEnd/>
          </a:ln>
        </p:spPr>
      </p:pic>
      <p:pic>
        <p:nvPicPr>
          <p:cNvPr id="114691" name="Picture 3" descr="einstien"/>
          <p:cNvPicPr>
            <a:picLocks noChangeAspect="1" noChangeArrowheads="1"/>
          </p:cNvPicPr>
          <p:nvPr/>
        </p:nvPicPr>
        <p:blipFill>
          <a:blip r:embed="rId3"/>
          <a:srcRect/>
          <a:stretch>
            <a:fillRect/>
          </a:stretch>
        </p:blipFill>
        <p:spPr bwMode="auto">
          <a:xfrm>
            <a:off x="5943600" y="3657600"/>
            <a:ext cx="2790825" cy="2914650"/>
          </a:xfrm>
          <a:prstGeom prst="rect">
            <a:avLst/>
          </a:prstGeom>
          <a:noFill/>
          <a:ln w="9525">
            <a:noFill/>
            <a:miter lim="800000"/>
            <a:headEnd/>
            <a:tailEnd/>
          </a:ln>
        </p:spPr>
      </p:pic>
      <p:sp>
        <p:nvSpPr>
          <p:cNvPr id="114692" name="Text Box 4"/>
          <p:cNvSpPr txBox="1">
            <a:spLocks noChangeArrowheads="1"/>
          </p:cNvSpPr>
          <p:nvPr/>
        </p:nvSpPr>
        <p:spPr bwMode="auto">
          <a:xfrm>
            <a:off x="4267200" y="533400"/>
            <a:ext cx="4283075" cy="1938992"/>
          </a:xfrm>
          <a:prstGeom prst="rect">
            <a:avLst/>
          </a:prstGeom>
          <a:noFill/>
          <a:ln w="9525">
            <a:noFill/>
            <a:miter lim="800000"/>
            <a:headEnd/>
            <a:tailEnd/>
          </a:ln>
        </p:spPr>
        <p:txBody>
          <a:bodyPr wrap="square">
            <a:spAutoFit/>
          </a:bodyPr>
          <a:lstStyle/>
          <a:p>
            <a:r>
              <a:rPr lang="en-US" sz="2400" b="1" i="1" dirty="0">
                <a:latin typeface="Calibri" pitchFamily="34" charset="0"/>
              </a:rPr>
              <a:t>The work of people like Sigmund Freud and Albert Einstein added to the confusion and anxiety of the period. Perhaps nothing </a:t>
            </a:r>
            <a:r>
              <a:rPr lang="en-US" sz="2400" b="1" i="1" u="sng" dirty="0">
                <a:latin typeface="Calibri" pitchFamily="34" charset="0"/>
              </a:rPr>
              <a:t>could</a:t>
            </a:r>
            <a:r>
              <a:rPr lang="en-US" sz="2400" b="1" i="1" dirty="0">
                <a:latin typeface="Calibri" pitchFamily="34" charset="0"/>
              </a:rPr>
              <a:t> truly be known for certain.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p:txBody>
          <a:bodyPr/>
          <a:lstStyle/>
          <a:p>
            <a:pPr eaLnBrk="1" hangingPunct="1">
              <a:defRPr/>
            </a:pPr>
            <a:r>
              <a:rPr lang="en-US" dirty="0" smtClean="0">
                <a:solidFill>
                  <a:schemeClr val="folHlink"/>
                </a:solidFill>
              </a:rPr>
              <a:t>Post-World War I</a:t>
            </a:r>
            <a:br>
              <a:rPr lang="en-US" dirty="0" smtClean="0">
                <a:solidFill>
                  <a:schemeClr val="folHlink"/>
                </a:solidFill>
              </a:rPr>
            </a:br>
            <a:r>
              <a:rPr lang="en-US" dirty="0" smtClean="0">
                <a:solidFill>
                  <a:schemeClr val="folHlink"/>
                </a:solidFill>
              </a:rPr>
              <a:t>Art and Architecture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914400" y="1676400"/>
            <a:ext cx="7772400" cy="2667000"/>
          </a:xfrm>
        </p:spPr>
        <p:txBody>
          <a:bodyPr/>
          <a:lstStyle/>
          <a:p>
            <a:pPr eaLnBrk="1" hangingPunct="1">
              <a:defRPr/>
            </a:pPr>
            <a:r>
              <a:rPr lang="en-US" smtClean="0">
                <a:solidFill>
                  <a:schemeClr val="folHlink"/>
                </a:solidFill>
                <a:latin typeface="Alor" pitchFamily="2" charset="0"/>
              </a:rPr>
              <a:t/>
            </a:r>
            <a:br>
              <a:rPr lang="en-US" smtClean="0">
                <a:solidFill>
                  <a:schemeClr val="folHlink"/>
                </a:solidFill>
                <a:latin typeface="Alor" pitchFamily="2" charset="0"/>
              </a:rPr>
            </a:br>
            <a:r>
              <a:rPr lang="en-US" smtClean="0">
                <a:solidFill>
                  <a:schemeClr val="folHlink"/>
                </a:solidFill>
              </a:rPr>
              <a:t/>
            </a:r>
            <a:br>
              <a:rPr lang="en-US" smtClean="0">
                <a:solidFill>
                  <a:schemeClr val="folHlink"/>
                </a:solidFill>
              </a:rPr>
            </a:br>
            <a:r>
              <a:rPr lang="en-US" sz="2000" b="1" smtClean="0">
                <a:solidFill>
                  <a:schemeClr val="folHlink"/>
                </a:solidFill>
                <a:latin typeface="Bimini" pitchFamily="34" charset="0"/>
              </a:rPr>
              <a:t>An early 20th-century school of painting and sculpture in which the subject matter is portrayed by geometric forms without realistic detail, stressing abstract form at the expense of other pictorial elements largely by use of intersecting often transparent cubes and cones.</a:t>
            </a:r>
            <a:r>
              <a:rPr lang="en-US" sz="2000" b="1" smtClean="0">
                <a:solidFill>
                  <a:schemeClr val="folHlink"/>
                </a:solidFill>
                <a:latin typeface="Alor" pitchFamily="2" charset="0"/>
              </a:rPr>
              <a:t> </a:t>
            </a:r>
            <a:r>
              <a:rPr lang="en-US" sz="2000" smtClean="0">
                <a:solidFill>
                  <a:schemeClr val="folHlink"/>
                </a:solidFill>
                <a:latin typeface="Alor" pitchFamily="2" charset="0"/>
              </a:rPr>
              <a:t/>
            </a:r>
            <a:br>
              <a:rPr lang="en-US" sz="2000" smtClean="0">
                <a:solidFill>
                  <a:schemeClr val="folHlink"/>
                </a:solidFill>
                <a:latin typeface="Alor" pitchFamily="2" charset="0"/>
              </a:rPr>
            </a:br>
            <a:endParaRPr lang="en-US" sz="2000" smtClean="0">
              <a:solidFill>
                <a:schemeClr val="folHlink"/>
              </a:solidFill>
              <a:latin typeface="Alor" pitchFamily="2" charset="0"/>
            </a:endParaRPr>
          </a:p>
        </p:txBody>
      </p:sp>
      <p:sp>
        <p:nvSpPr>
          <p:cNvPr id="49155" name="Text Box 3"/>
          <p:cNvSpPr txBox="1">
            <a:spLocks noChangeArrowheads="1"/>
          </p:cNvSpPr>
          <p:nvPr/>
        </p:nvSpPr>
        <p:spPr bwMode="auto">
          <a:xfrm>
            <a:off x="3276600" y="1371600"/>
            <a:ext cx="2835275" cy="1107996"/>
          </a:xfrm>
          <a:prstGeom prst="rect">
            <a:avLst/>
          </a:prstGeom>
          <a:noFill/>
          <a:ln w="9525">
            <a:noFill/>
            <a:miter lim="800000"/>
            <a:headEnd/>
            <a:tailEnd/>
          </a:ln>
        </p:spPr>
        <p:txBody>
          <a:bodyPr>
            <a:spAutoFit/>
          </a:bodyPr>
          <a:lstStyle/>
          <a:p>
            <a:r>
              <a:rPr lang="en-US" sz="6600" dirty="0">
                <a:latin typeface="Colonna MT" pitchFamily="82" charset="0"/>
              </a:rPr>
              <a:t>Cubism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81" name="Rectangle 5"/>
          <p:cNvSpPr>
            <a:spLocks noGrp="1" noChangeArrowheads="1"/>
          </p:cNvSpPr>
          <p:nvPr>
            <p:ph type="title"/>
          </p:nvPr>
        </p:nvSpPr>
        <p:spPr/>
        <p:txBody>
          <a:bodyPr/>
          <a:lstStyle/>
          <a:p>
            <a:pPr eaLnBrk="1" hangingPunct="1">
              <a:defRPr/>
            </a:pPr>
            <a:r>
              <a:rPr lang="en-US" smtClean="0">
                <a:solidFill>
                  <a:schemeClr val="folHlink"/>
                </a:solidFill>
              </a:rPr>
              <a:t>Cubism</a:t>
            </a:r>
          </a:p>
        </p:txBody>
      </p:sp>
      <p:sp>
        <p:nvSpPr>
          <p:cNvPr id="50182" name="Rectangle 6"/>
          <p:cNvSpPr>
            <a:spLocks noGrp="1" noChangeArrowheads="1"/>
          </p:cNvSpPr>
          <p:nvPr>
            <p:ph type="body" idx="1"/>
          </p:nvPr>
        </p:nvSpPr>
        <p:spPr>
          <a:xfrm>
            <a:off x="381000" y="1600200"/>
            <a:ext cx="8382000" cy="3733800"/>
          </a:xfrm>
        </p:spPr>
        <p:txBody>
          <a:bodyPr/>
          <a:lstStyle/>
          <a:p>
            <a:pPr eaLnBrk="1" hangingPunct="1"/>
            <a:r>
              <a:rPr lang="en-US" sz="2800" smtClean="0">
                <a:solidFill>
                  <a:schemeClr val="folHlink"/>
                </a:solidFill>
              </a:rPr>
              <a:t>Cubist style emphasized the flat, two-dimensional surface of the picture plane, rejecting the traditional techniques of perspective</a:t>
            </a:r>
          </a:p>
          <a:p>
            <a:pPr eaLnBrk="1" hangingPunct="1"/>
            <a:r>
              <a:rPr lang="en-US" sz="2800" smtClean="0">
                <a:solidFill>
                  <a:schemeClr val="folHlink"/>
                </a:solidFill>
              </a:rPr>
              <a:t>Cubist painters were not bound to copying form, texture, color, and space; instead, they presented a new reality in paintings that depicted radically fragmented objects, whose several sides were seen simultaneously. </a:t>
            </a:r>
          </a:p>
          <a:p>
            <a:pPr eaLnBrk="1" hangingPunct="1">
              <a:buFont typeface="Wingdings" pitchFamily="2" charset="2"/>
              <a:buNone/>
            </a:pPr>
            <a:endParaRPr lang="en-US" sz="2800" smtClean="0">
              <a:solidFill>
                <a:schemeClr val="fo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8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ctrTitle"/>
          </p:nvPr>
        </p:nvSpPr>
        <p:spPr>
          <a:xfrm>
            <a:off x="1066800" y="762000"/>
            <a:ext cx="6781800" cy="1143000"/>
          </a:xfrm>
        </p:spPr>
        <p:txBody>
          <a:bodyPr/>
          <a:lstStyle/>
          <a:p>
            <a:pPr eaLnBrk="1" hangingPunct="1">
              <a:defRPr/>
            </a:pPr>
            <a:r>
              <a:rPr lang="en-US" sz="6000" dirty="0" smtClean="0">
                <a:solidFill>
                  <a:schemeClr val="folHlink"/>
                </a:solidFill>
                <a:latin typeface="Lucida Bright" pitchFamily="18" charset="0"/>
              </a:rPr>
              <a:t>The Age of Anxiety</a:t>
            </a:r>
          </a:p>
        </p:txBody>
      </p:sp>
      <p:sp>
        <p:nvSpPr>
          <p:cNvPr id="116739" name="Rectangle 3"/>
          <p:cNvSpPr>
            <a:spLocks noGrp="1" noChangeArrowheads="1"/>
          </p:cNvSpPr>
          <p:nvPr>
            <p:ph type="subTitle" idx="1"/>
          </p:nvPr>
        </p:nvSpPr>
        <p:spPr>
          <a:xfrm>
            <a:off x="1295400" y="2438400"/>
            <a:ext cx="6477000" cy="838200"/>
          </a:xfrm>
        </p:spPr>
        <p:txBody>
          <a:bodyPr/>
          <a:lstStyle/>
          <a:p>
            <a:pPr eaLnBrk="1" hangingPunct="1"/>
            <a:r>
              <a:rPr lang="en-US" sz="4400" dirty="0" smtClean="0">
                <a:solidFill>
                  <a:schemeClr val="folHlink"/>
                </a:solidFill>
                <a:latin typeface="Lucida Bright" pitchFamily="18" charset="0"/>
              </a:rPr>
              <a:t>The Interwar Period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16738"/>
                                        </p:tgtEl>
                                        <p:attrNameLst>
                                          <p:attrName>style.visibility</p:attrName>
                                        </p:attrNameLst>
                                      </p:cBhvr>
                                      <p:to>
                                        <p:strVal val="visible"/>
                                      </p:to>
                                    </p:set>
                                    <p:anim calcmode="lin" valueType="num">
                                      <p:cBhvr>
                                        <p:cTn id="7" dur="500" fill="hold"/>
                                        <p:tgtEl>
                                          <p:spTgt spid="116738"/>
                                        </p:tgtEl>
                                        <p:attrNameLst>
                                          <p:attrName>ppt_w</p:attrName>
                                        </p:attrNameLst>
                                      </p:cBhvr>
                                      <p:tavLst>
                                        <p:tav tm="0">
                                          <p:val>
                                            <p:fltVal val="0"/>
                                          </p:val>
                                        </p:tav>
                                        <p:tav tm="100000">
                                          <p:val>
                                            <p:strVal val="#ppt_w"/>
                                          </p:val>
                                        </p:tav>
                                      </p:tavLst>
                                    </p:anim>
                                    <p:anim calcmode="lin" valueType="num">
                                      <p:cBhvr>
                                        <p:cTn id="8" dur="500" fill="hold"/>
                                        <p:tgtEl>
                                          <p:spTgt spid="11673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116739"/>
                                        </p:tgtEl>
                                        <p:attrNameLst>
                                          <p:attrName>style.visibility</p:attrName>
                                        </p:attrNameLst>
                                      </p:cBhvr>
                                      <p:to>
                                        <p:strVal val="visible"/>
                                      </p:to>
                                    </p:set>
                                    <p:anim calcmode="lin" valueType="num">
                                      <p:cBhvr>
                                        <p:cTn id="13" dur="1000" fill="hold"/>
                                        <p:tgtEl>
                                          <p:spTgt spid="116739"/>
                                        </p:tgtEl>
                                        <p:attrNameLst>
                                          <p:attrName>ppt_w</p:attrName>
                                        </p:attrNameLst>
                                      </p:cBhvr>
                                      <p:tavLst>
                                        <p:tav tm="0">
                                          <p:val>
                                            <p:fltVal val="0"/>
                                          </p:val>
                                        </p:tav>
                                        <p:tav tm="100000">
                                          <p:val>
                                            <p:strVal val="#ppt_w"/>
                                          </p:val>
                                        </p:tav>
                                      </p:tavLst>
                                    </p:anim>
                                    <p:anim calcmode="lin" valueType="num">
                                      <p:cBhvr>
                                        <p:cTn id="14" dur="1000" fill="hold"/>
                                        <p:tgtEl>
                                          <p:spTgt spid="116739"/>
                                        </p:tgtEl>
                                        <p:attrNameLst>
                                          <p:attrName>ppt_h</p:attrName>
                                        </p:attrNameLst>
                                      </p:cBhvr>
                                      <p:tavLst>
                                        <p:tav tm="0">
                                          <p:val>
                                            <p:fltVal val="0"/>
                                          </p:val>
                                        </p:tav>
                                        <p:tav tm="100000">
                                          <p:val>
                                            <p:strVal val="#ppt_h"/>
                                          </p:val>
                                        </p:tav>
                                      </p:tavLst>
                                    </p:anim>
                                    <p:anim calcmode="lin" valueType="num">
                                      <p:cBhvr>
                                        <p:cTn id="15" dur="1000" fill="hold"/>
                                        <p:tgtEl>
                                          <p:spTgt spid="11673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1673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autoUpdateAnimBg="0"/>
      <p:bldP spid="11673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28600" y="1143000"/>
            <a:ext cx="3895725" cy="457200"/>
          </a:xfrm>
          <a:prstGeom prst="rect">
            <a:avLst/>
          </a:prstGeom>
          <a:noFill/>
          <a:ln w="9525">
            <a:noFill/>
            <a:miter lim="800000"/>
            <a:headEnd/>
            <a:tailEnd/>
          </a:ln>
        </p:spPr>
        <p:txBody>
          <a:bodyPr wrap="none">
            <a:spAutoFit/>
          </a:bodyPr>
          <a:lstStyle/>
          <a:p>
            <a:pPr algn="ctr"/>
            <a:r>
              <a:rPr lang="en-US" sz="2400">
                <a:latin typeface="Arial" charset="0"/>
              </a:rPr>
              <a:t>Picasso: </a:t>
            </a:r>
            <a:r>
              <a:rPr lang="en-US" sz="2400" i="1">
                <a:latin typeface="Arial" charset="0"/>
              </a:rPr>
              <a:t>Dance of the Veils</a:t>
            </a:r>
          </a:p>
        </p:txBody>
      </p:sp>
      <p:pic>
        <p:nvPicPr>
          <p:cNvPr id="20483" name="Picture 4" descr="Picasso - Dance of the veils"/>
          <p:cNvPicPr>
            <a:picLocks noChangeAspect="1" noChangeArrowheads="1"/>
          </p:cNvPicPr>
          <p:nvPr/>
        </p:nvPicPr>
        <p:blipFill>
          <a:blip r:embed="rId2"/>
          <a:srcRect/>
          <a:stretch>
            <a:fillRect/>
          </a:stretch>
        </p:blipFill>
        <p:spPr bwMode="auto">
          <a:xfrm>
            <a:off x="4891088" y="228600"/>
            <a:ext cx="4252912" cy="640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22263" y="1143000"/>
            <a:ext cx="3725862" cy="457200"/>
          </a:xfrm>
          <a:prstGeom prst="rect">
            <a:avLst/>
          </a:prstGeom>
          <a:noFill/>
          <a:ln w="9525">
            <a:noFill/>
            <a:miter lim="800000"/>
            <a:headEnd/>
            <a:tailEnd/>
          </a:ln>
        </p:spPr>
        <p:txBody>
          <a:bodyPr wrap="none">
            <a:spAutoFit/>
          </a:bodyPr>
          <a:lstStyle/>
          <a:p>
            <a:pPr algn="ctr"/>
            <a:r>
              <a:rPr lang="en-US" sz="2400">
                <a:latin typeface="Arial" charset="0"/>
              </a:rPr>
              <a:t>Picasso: </a:t>
            </a:r>
            <a:r>
              <a:rPr lang="en-US" sz="2400" i="1">
                <a:latin typeface="Arial" charset="0"/>
              </a:rPr>
              <a:t>Woman in Green</a:t>
            </a:r>
          </a:p>
        </p:txBody>
      </p:sp>
      <p:pic>
        <p:nvPicPr>
          <p:cNvPr id="21507" name="Picture 4" descr="Picasso - Woman in green 1909"/>
          <p:cNvPicPr>
            <a:picLocks noChangeAspect="1" noChangeArrowheads="1"/>
          </p:cNvPicPr>
          <p:nvPr/>
        </p:nvPicPr>
        <p:blipFill>
          <a:blip r:embed="rId2"/>
          <a:srcRect/>
          <a:stretch>
            <a:fillRect/>
          </a:stretch>
        </p:blipFill>
        <p:spPr bwMode="auto">
          <a:xfrm>
            <a:off x="4271963" y="381000"/>
            <a:ext cx="4872037"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295400" y="533400"/>
            <a:ext cx="2455863" cy="457200"/>
          </a:xfrm>
          <a:prstGeom prst="rect">
            <a:avLst/>
          </a:prstGeom>
          <a:noFill/>
          <a:ln w="9525">
            <a:noFill/>
            <a:miter lim="800000"/>
            <a:headEnd/>
            <a:tailEnd/>
          </a:ln>
        </p:spPr>
        <p:txBody>
          <a:bodyPr wrap="none">
            <a:spAutoFit/>
          </a:bodyPr>
          <a:lstStyle/>
          <a:p>
            <a:pPr algn="ctr"/>
            <a:r>
              <a:rPr lang="en-US" sz="2400">
                <a:latin typeface="Arial" charset="0"/>
              </a:rPr>
              <a:t>Picasso: </a:t>
            </a:r>
            <a:r>
              <a:rPr lang="en-US" sz="2400" i="1">
                <a:latin typeface="Arial" charset="0"/>
              </a:rPr>
              <a:t>Bathing</a:t>
            </a:r>
          </a:p>
        </p:txBody>
      </p:sp>
      <p:pic>
        <p:nvPicPr>
          <p:cNvPr id="22531" name="Picture 4" descr="Picasso - Bathing 1908"/>
          <p:cNvPicPr>
            <a:picLocks noChangeAspect="1" noChangeArrowheads="1"/>
          </p:cNvPicPr>
          <p:nvPr/>
        </p:nvPicPr>
        <p:blipFill>
          <a:blip r:embed="rId2"/>
          <a:srcRect/>
          <a:stretch>
            <a:fillRect/>
          </a:stretch>
        </p:blipFill>
        <p:spPr bwMode="auto">
          <a:xfrm>
            <a:off x="609600" y="1219200"/>
            <a:ext cx="7680325" cy="4629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631825" y="1143000"/>
            <a:ext cx="3117850" cy="822325"/>
          </a:xfrm>
          <a:prstGeom prst="rect">
            <a:avLst/>
          </a:prstGeom>
          <a:noFill/>
          <a:ln w="9525">
            <a:noFill/>
            <a:miter lim="800000"/>
            <a:headEnd/>
            <a:tailEnd/>
          </a:ln>
        </p:spPr>
        <p:txBody>
          <a:bodyPr wrap="none">
            <a:spAutoFit/>
          </a:bodyPr>
          <a:lstStyle/>
          <a:p>
            <a:pPr algn="ctr"/>
            <a:r>
              <a:rPr lang="en-US" sz="2400">
                <a:latin typeface="Arial" charset="0"/>
              </a:rPr>
              <a:t>Picasso: </a:t>
            </a:r>
            <a:r>
              <a:rPr lang="en-US" sz="2400" i="1">
                <a:latin typeface="Arial" charset="0"/>
              </a:rPr>
              <a:t>Composition</a:t>
            </a:r>
          </a:p>
          <a:p>
            <a:pPr algn="ctr"/>
            <a:r>
              <a:rPr lang="en-US" sz="2400" i="1">
                <a:latin typeface="Arial" charset="0"/>
              </a:rPr>
              <a:t>with skull</a:t>
            </a:r>
          </a:p>
        </p:txBody>
      </p:sp>
      <p:pic>
        <p:nvPicPr>
          <p:cNvPr id="23555" name="Picture 4" descr="Picasso - Composition with Skull 1908"/>
          <p:cNvPicPr>
            <a:picLocks noChangeAspect="1" noChangeArrowheads="1"/>
          </p:cNvPicPr>
          <p:nvPr/>
        </p:nvPicPr>
        <p:blipFill>
          <a:blip r:embed="rId2"/>
          <a:srcRect/>
          <a:stretch>
            <a:fillRect/>
          </a:stretch>
        </p:blipFill>
        <p:spPr bwMode="auto">
          <a:xfrm>
            <a:off x="4424363" y="228600"/>
            <a:ext cx="4719637"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990600" y="609600"/>
            <a:ext cx="2659063" cy="457200"/>
          </a:xfrm>
          <a:prstGeom prst="rect">
            <a:avLst/>
          </a:prstGeom>
          <a:noFill/>
          <a:ln w="9525">
            <a:noFill/>
            <a:miter lim="800000"/>
            <a:headEnd/>
            <a:tailEnd/>
          </a:ln>
        </p:spPr>
        <p:txBody>
          <a:bodyPr wrap="none">
            <a:spAutoFit/>
          </a:bodyPr>
          <a:lstStyle/>
          <a:p>
            <a:pPr algn="ctr"/>
            <a:r>
              <a:rPr lang="en-US" sz="2400">
                <a:latin typeface="Arial" charset="0"/>
              </a:rPr>
              <a:t>Picasso: </a:t>
            </a:r>
            <a:r>
              <a:rPr lang="en-US" sz="2400" i="1">
                <a:latin typeface="Arial" charset="0"/>
              </a:rPr>
              <a:t>Guernica</a:t>
            </a:r>
          </a:p>
        </p:txBody>
      </p:sp>
      <p:pic>
        <p:nvPicPr>
          <p:cNvPr id="24579" name="Picture 4" descr="Picasso - Guernica 1937"/>
          <p:cNvPicPr>
            <a:picLocks noChangeAspect="1" noChangeArrowheads="1"/>
          </p:cNvPicPr>
          <p:nvPr/>
        </p:nvPicPr>
        <p:blipFill>
          <a:blip r:embed="rId2"/>
          <a:srcRect/>
          <a:stretch>
            <a:fillRect/>
          </a:stretch>
        </p:blipFill>
        <p:spPr bwMode="auto">
          <a:xfrm>
            <a:off x="381000" y="1676400"/>
            <a:ext cx="8483600" cy="3817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1026"/>
          <p:cNvSpPr txBox="1">
            <a:spLocks noChangeArrowheads="1"/>
          </p:cNvSpPr>
          <p:nvPr/>
        </p:nvSpPr>
        <p:spPr bwMode="auto">
          <a:xfrm>
            <a:off x="809625" y="228600"/>
            <a:ext cx="4057650" cy="396875"/>
          </a:xfrm>
          <a:prstGeom prst="rect">
            <a:avLst/>
          </a:prstGeom>
          <a:noFill/>
          <a:ln w="9525">
            <a:noFill/>
            <a:miter lim="800000"/>
            <a:headEnd/>
            <a:tailEnd/>
          </a:ln>
        </p:spPr>
        <p:txBody>
          <a:bodyPr wrap="none">
            <a:spAutoFit/>
          </a:bodyPr>
          <a:lstStyle/>
          <a:p>
            <a:r>
              <a:rPr lang="en-US" b="1">
                <a:latin typeface="Arial" charset="0"/>
              </a:rPr>
              <a:t>George Braque  – </a:t>
            </a:r>
            <a:r>
              <a:rPr lang="en-US">
                <a:latin typeface="Arial" charset="0"/>
              </a:rPr>
              <a:t>1929 -</a:t>
            </a:r>
            <a:r>
              <a:rPr lang="en-US" b="1">
                <a:latin typeface="Arial" charset="0"/>
              </a:rPr>
              <a:t> </a:t>
            </a:r>
            <a:r>
              <a:rPr lang="en-US" b="1" i="1">
                <a:latin typeface="Arial" charset="0"/>
              </a:rPr>
              <a:t>Still life</a:t>
            </a:r>
            <a:endParaRPr lang="en-US">
              <a:latin typeface="Arial" charset="0"/>
            </a:endParaRPr>
          </a:p>
        </p:txBody>
      </p:sp>
      <p:sp>
        <p:nvSpPr>
          <p:cNvPr id="25603" name="Rectangle 1028"/>
          <p:cNvSpPr>
            <a:spLocks noChangeArrowheads="1"/>
          </p:cNvSpPr>
          <p:nvPr/>
        </p:nvSpPr>
        <p:spPr bwMode="auto">
          <a:xfrm>
            <a:off x="0" y="3276600"/>
            <a:ext cx="9144000" cy="304800"/>
          </a:xfrm>
          <a:prstGeom prst="rect">
            <a:avLst/>
          </a:prstGeom>
          <a:noFill/>
          <a:ln w="9525">
            <a:noFill/>
            <a:miter lim="800000"/>
            <a:headEnd/>
            <a:tailEnd/>
          </a:ln>
        </p:spPr>
        <p:txBody>
          <a:bodyPr>
            <a:spAutoFit/>
          </a:bodyPr>
          <a:lstStyle/>
          <a:p>
            <a:r>
              <a:rPr lang="en-US" sz="600">
                <a:solidFill>
                  <a:schemeClr val="tx1"/>
                </a:solidFill>
                <a:latin typeface="Arial" charset="0"/>
              </a:rPr>
              <a:t>Georges Braque's  </a:t>
            </a:r>
            <a:r>
              <a:rPr lang="en-US" sz="600" i="1">
                <a:solidFill>
                  <a:schemeClr val="tx1"/>
                </a:solidFill>
                <a:latin typeface="Arial" charset="0"/>
              </a:rPr>
              <a:t>Still Life:  Le Jour, 1929</a:t>
            </a:r>
            <a:r>
              <a:rPr lang="en-US" sz="1400">
                <a:solidFill>
                  <a:schemeClr val="tx1"/>
                </a:solidFill>
                <a:latin typeface="Arial" charset="0"/>
              </a:rPr>
              <a:t> </a:t>
            </a:r>
            <a:endParaRPr lang="en-US" sz="1800">
              <a:solidFill>
                <a:schemeClr val="tx1"/>
              </a:solidFill>
              <a:latin typeface="Arial" charset="0"/>
            </a:endParaRPr>
          </a:p>
        </p:txBody>
      </p:sp>
      <p:pic>
        <p:nvPicPr>
          <p:cNvPr id="25604" name="Picture 1029" descr="still life"/>
          <p:cNvPicPr>
            <a:picLocks noChangeAspect="1" noChangeArrowheads="1"/>
          </p:cNvPicPr>
          <p:nvPr/>
        </p:nvPicPr>
        <p:blipFill>
          <a:blip r:embed="rId2"/>
          <a:srcRect/>
          <a:stretch>
            <a:fillRect/>
          </a:stretch>
        </p:blipFill>
        <p:spPr bwMode="auto">
          <a:xfrm>
            <a:off x="1600200" y="914400"/>
            <a:ext cx="6200775" cy="5091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smtClean="0">
                <a:solidFill>
                  <a:schemeClr val="folHlink"/>
                </a:solidFill>
                <a:latin typeface="Chaz Extended" pitchFamily="34" charset="0"/>
              </a:rPr>
              <a:t>Abstract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650" name="Picture 2" descr="kandinsky_composition_vii"/>
          <p:cNvPicPr>
            <a:picLocks noChangeAspect="1" noChangeArrowheads="1"/>
          </p:cNvPicPr>
          <p:nvPr/>
        </p:nvPicPr>
        <p:blipFill>
          <a:blip r:embed="rId2"/>
          <a:srcRect/>
          <a:stretch>
            <a:fillRect/>
          </a:stretch>
        </p:blipFill>
        <p:spPr bwMode="auto">
          <a:xfrm>
            <a:off x="838200" y="1295400"/>
            <a:ext cx="7404100" cy="4943475"/>
          </a:xfrm>
          <a:prstGeom prst="rect">
            <a:avLst/>
          </a:prstGeom>
          <a:noFill/>
          <a:ln w="9525">
            <a:noFill/>
            <a:miter lim="800000"/>
            <a:headEnd/>
            <a:tailEnd/>
          </a:ln>
        </p:spPr>
      </p:pic>
      <p:sp>
        <p:nvSpPr>
          <p:cNvPr id="27651" name="Text Box 3"/>
          <p:cNvSpPr txBox="1">
            <a:spLocks noChangeArrowheads="1"/>
          </p:cNvSpPr>
          <p:nvPr/>
        </p:nvSpPr>
        <p:spPr bwMode="auto">
          <a:xfrm>
            <a:off x="5867400" y="228600"/>
            <a:ext cx="2682875" cy="366713"/>
          </a:xfrm>
          <a:prstGeom prst="rect">
            <a:avLst/>
          </a:prstGeom>
          <a:noFill/>
          <a:ln w="9525">
            <a:noFill/>
            <a:miter lim="800000"/>
            <a:headEnd/>
            <a:tailEnd/>
          </a:ln>
        </p:spPr>
        <p:txBody>
          <a:bodyPr>
            <a:spAutoFit/>
          </a:bodyPr>
          <a:lstStyle/>
          <a:p>
            <a:r>
              <a:rPr lang="en-US" sz="1800" i="1">
                <a:latin typeface="Arial" charset="0"/>
              </a:rPr>
              <a:t>Composition VII - </a:t>
            </a:r>
            <a:r>
              <a:rPr lang="en-US" sz="1800">
                <a:latin typeface="Arial" charset="0"/>
              </a:rPr>
              <a:t>1913</a:t>
            </a:r>
          </a:p>
        </p:txBody>
      </p:sp>
      <p:sp>
        <p:nvSpPr>
          <p:cNvPr id="27652" name="Text Box 4"/>
          <p:cNvSpPr txBox="1">
            <a:spLocks noChangeArrowheads="1"/>
          </p:cNvSpPr>
          <p:nvPr/>
        </p:nvSpPr>
        <p:spPr bwMode="auto">
          <a:xfrm>
            <a:off x="822325" y="341313"/>
            <a:ext cx="3444875" cy="915987"/>
          </a:xfrm>
          <a:prstGeom prst="rect">
            <a:avLst/>
          </a:prstGeom>
          <a:noFill/>
          <a:ln w="9525">
            <a:noFill/>
            <a:miter lim="800000"/>
            <a:headEnd/>
            <a:tailEnd/>
          </a:ln>
        </p:spPr>
        <p:txBody>
          <a:bodyPr>
            <a:spAutoFit/>
          </a:bodyPr>
          <a:lstStyle/>
          <a:p>
            <a:r>
              <a:rPr lang="en-US" sz="1800" b="1">
                <a:latin typeface="Arial" charset="0"/>
              </a:rPr>
              <a:t>Wassily Kandinsky</a:t>
            </a:r>
          </a:p>
          <a:p>
            <a:r>
              <a:rPr lang="en-US" sz="1800">
                <a:latin typeface="Arial" charset="0"/>
              </a:rPr>
              <a:t>born: Moscow, Russia; 1866</a:t>
            </a:r>
            <a:br>
              <a:rPr lang="en-US" sz="1800">
                <a:latin typeface="Arial" charset="0"/>
              </a:rPr>
            </a:br>
            <a:r>
              <a:rPr lang="en-US" sz="1800">
                <a:latin typeface="Arial" charset="0"/>
              </a:rPr>
              <a:t>died: Paris, France; 1944</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5" descr="kandinsky_composition_viii"/>
          <p:cNvPicPr>
            <a:picLocks noChangeAspect="1" noChangeArrowheads="1"/>
          </p:cNvPicPr>
          <p:nvPr/>
        </p:nvPicPr>
        <p:blipFill>
          <a:blip r:embed="rId2"/>
          <a:srcRect/>
          <a:stretch>
            <a:fillRect/>
          </a:stretch>
        </p:blipFill>
        <p:spPr bwMode="auto">
          <a:xfrm>
            <a:off x="914400" y="838200"/>
            <a:ext cx="7532688" cy="5227638"/>
          </a:xfrm>
          <a:prstGeom prst="rect">
            <a:avLst/>
          </a:prstGeom>
          <a:noFill/>
          <a:ln w="9525">
            <a:noFill/>
            <a:miter lim="800000"/>
            <a:headEnd/>
            <a:tailEnd/>
          </a:ln>
        </p:spPr>
      </p:pic>
      <p:sp>
        <p:nvSpPr>
          <p:cNvPr id="28675" name="Text Box 6"/>
          <p:cNvSpPr txBox="1">
            <a:spLocks noChangeArrowheads="1"/>
          </p:cNvSpPr>
          <p:nvPr/>
        </p:nvSpPr>
        <p:spPr bwMode="auto">
          <a:xfrm>
            <a:off x="1203325" y="265113"/>
            <a:ext cx="2987675" cy="366712"/>
          </a:xfrm>
          <a:prstGeom prst="rect">
            <a:avLst/>
          </a:prstGeom>
          <a:noFill/>
          <a:ln w="9525">
            <a:noFill/>
            <a:miter lim="800000"/>
            <a:headEnd/>
            <a:tailEnd/>
          </a:ln>
        </p:spPr>
        <p:txBody>
          <a:bodyPr>
            <a:spAutoFit/>
          </a:bodyPr>
          <a:lstStyle/>
          <a:p>
            <a:r>
              <a:rPr lang="en-US" sz="1800" i="1">
                <a:latin typeface="Arial" charset="0"/>
              </a:rPr>
              <a:t>Composition VIII - </a:t>
            </a:r>
            <a:r>
              <a:rPr lang="en-US" sz="1800">
                <a:latin typeface="Arial" charset="0"/>
              </a:rPr>
              <a:t>1923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5" descr="kandinsky"/>
          <p:cNvPicPr>
            <a:picLocks noChangeAspect="1" noChangeArrowheads="1"/>
          </p:cNvPicPr>
          <p:nvPr/>
        </p:nvPicPr>
        <p:blipFill>
          <a:blip r:embed="rId2"/>
          <a:srcRect/>
          <a:stretch>
            <a:fillRect/>
          </a:stretch>
        </p:blipFill>
        <p:spPr bwMode="auto">
          <a:xfrm>
            <a:off x="1219200" y="609600"/>
            <a:ext cx="4732338" cy="5753100"/>
          </a:xfrm>
          <a:prstGeom prst="rect">
            <a:avLst/>
          </a:prstGeom>
          <a:noFill/>
          <a:ln w="9525">
            <a:noFill/>
            <a:miter lim="800000"/>
            <a:headEnd/>
            <a:tailEnd/>
          </a:ln>
        </p:spPr>
      </p:pic>
      <p:sp>
        <p:nvSpPr>
          <p:cNvPr id="29699" name="Text Box 6"/>
          <p:cNvSpPr txBox="1">
            <a:spLocks noChangeArrowheads="1"/>
          </p:cNvSpPr>
          <p:nvPr/>
        </p:nvSpPr>
        <p:spPr bwMode="auto">
          <a:xfrm>
            <a:off x="6335713" y="1066800"/>
            <a:ext cx="2808287" cy="396875"/>
          </a:xfrm>
          <a:prstGeom prst="rect">
            <a:avLst/>
          </a:prstGeom>
          <a:noFill/>
          <a:ln w="9525">
            <a:noFill/>
            <a:miter lim="800000"/>
            <a:headEnd/>
            <a:tailEnd/>
          </a:ln>
        </p:spPr>
        <p:txBody>
          <a:bodyPr>
            <a:spAutoFit/>
          </a:bodyPr>
          <a:lstStyle/>
          <a:p>
            <a:r>
              <a:rPr lang="en-US" b="1">
                <a:latin typeface="Arial" charset="0"/>
              </a:rPr>
              <a:t>Kandinsky</a:t>
            </a:r>
            <a:r>
              <a:rPr lang="en-US">
                <a:latin typeface="Arial" charset="0"/>
              </a:rPr>
              <a:t> – </a:t>
            </a:r>
            <a:r>
              <a:rPr lang="en-US" i="1">
                <a:latin typeface="Arial" charset="0"/>
              </a:rPr>
              <a:t>On White</a:t>
            </a:r>
            <a:endParaRPr lang="en-US" b="1" i="1">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defRPr/>
            </a:pPr>
            <a:r>
              <a:rPr lang="en-US" sz="5400" dirty="0" smtClean="0">
                <a:solidFill>
                  <a:schemeClr val="folHlink"/>
                </a:solidFill>
                <a:latin typeface="Lucida Bright" pitchFamily="18" charset="0"/>
              </a:rPr>
              <a:t>Uncertainty in </a:t>
            </a:r>
            <a:br>
              <a:rPr lang="en-US" sz="5400" dirty="0" smtClean="0">
                <a:solidFill>
                  <a:schemeClr val="folHlink"/>
                </a:solidFill>
                <a:latin typeface="Lucida Bright" pitchFamily="18" charset="0"/>
              </a:rPr>
            </a:br>
            <a:r>
              <a:rPr lang="en-US" sz="5400" dirty="0" smtClean="0">
                <a:solidFill>
                  <a:schemeClr val="folHlink"/>
                </a:solidFill>
                <a:latin typeface="Lucida Bright" pitchFamily="18" charset="0"/>
              </a:rPr>
              <a:t>Modern Thought</a:t>
            </a:r>
          </a:p>
        </p:txBody>
      </p:sp>
      <p:pic>
        <p:nvPicPr>
          <p:cNvPr id="121861" name="Picture 5" descr="C:\My Documents\My Pictures\Historical people\WWI picture.gif"/>
          <p:cNvPicPr>
            <a:picLocks noChangeAspect="1" noChangeArrowheads="1"/>
          </p:cNvPicPr>
          <p:nvPr/>
        </p:nvPicPr>
        <p:blipFill>
          <a:blip r:embed="rId2"/>
          <a:srcRect/>
          <a:stretch>
            <a:fillRect/>
          </a:stretch>
        </p:blipFill>
        <p:spPr bwMode="auto">
          <a:xfrm>
            <a:off x="457200" y="2057400"/>
            <a:ext cx="3776663" cy="4267200"/>
          </a:xfrm>
          <a:prstGeom prst="rect">
            <a:avLst/>
          </a:prstGeom>
          <a:noFill/>
          <a:ln w="9525">
            <a:noFill/>
            <a:miter lim="800000"/>
            <a:headEnd/>
            <a:tailEnd/>
          </a:ln>
        </p:spPr>
      </p:pic>
      <p:sp>
        <p:nvSpPr>
          <p:cNvPr id="121862" name="Text Box 6"/>
          <p:cNvSpPr txBox="1">
            <a:spLocks noChangeArrowheads="1"/>
          </p:cNvSpPr>
          <p:nvPr/>
        </p:nvSpPr>
        <p:spPr bwMode="auto">
          <a:xfrm>
            <a:off x="4572000" y="2209800"/>
            <a:ext cx="3978275" cy="2677656"/>
          </a:xfrm>
          <a:prstGeom prst="rect">
            <a:avLst/>
          </a:prstGeom>
          <a:noFill/>
          <a:ln w="9525">
            <a:noFill/>
            <a:miter lim="800000"/>
            <a:headEnd/>
            <a:tailEnd/>
          </a:ln>
        </p:spPr>
        <p:txBody>
          <a:bodyPr>
            <a:spAutoFit/>
          </a:bodyPr>
          <a:lstStyle/>
          <a:p>
            <a:r>
              <a:rPr lang="en-US" sz="2800" i="1" dirty="0">
                <a:solidFill>
                  <a:schemeClr val="tx1"/>
                </a:solidFill>
                <a:latin typeface="Calibri" pitchFamily="34" charset="0"/>
              </a:rPr>
              <a:t>The devastation of </a:t>
            </a:r>
          </a:p>
          <a:p>
            <a:r>
              <a:rPr lang="en-US" sz="2800" i="1" dirty="0">
                <a:solidFill>
                  <a:schemeClr val="tx1"/>
                </a:solidFill>
                <a:latin typeface="Calibri" pitchFamily="34" charset="0"/>
              </a:rPr>
              <a:t>World War I left many </a:t>
            </a:r>
          </a:p>
          <a:p>
            <a:r>
              <a:rPr lang="en-US" sz="2800" i="1" dirty="0">
                <a:solidFill>
                  <a:schemeClr val="tx1"/>
                </a:solidFill>
                <a:latin typeface="Calibri" pitchFamily="34" charset="0"/>
              </a:rPr>
              <a:t>with an increasing uncertainty and a desire to bring meaning and purpose back into life.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barn(outVertical)">
                                      <p:cBhvr>
                                        <p:cTn id="7" dur="500"/>
                                        <p:tgtEl>
                                          <p:spTgt spid="12185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12186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0" nodeType="clickEffect">
                                  <p:stCondLst>
                                    <p:cond delay="0"/>
                                  </p:stCondLst>
                                  <p:childTnLst>
                                    <p:set>
                                      <p:cBhvr>
                                        <p:cTn id="15" dur="1" fill="hold">
                                          <p:stCondLst>
                                            <p:cond delay="0"/>
                                          </p:stCondLst>
                                        </p:cTn>
                                        <p:tgtEl>
                                          <p:spTgt spid="121862"/>
                                        </p:tgtEl>
                                        <p:attrNameLst>
                                          <p:attrName>style.visibility</p:attrName>
                                        </p:attrNameLst>
                                      </p:cBhvr>
                                      <p:to>
                                        <p:strVal val="visible"/>
                                      </p:to>
                                    </p:set>
                                    <p:anim calcmode="lin" valueType="num">
                                      <p:cBhvr additive="base">
                                        <p:cTn id="16" dur="5000" fill="hold"/>
                                        <p:tgtEl>
                                          <p:spTgt spid="121862"/>
                                        </p:tgtEl>
                                        <p:attrNameLst>
                                          <p:attrName>ppt_x</p:attrName>
                                        </p:attrNameLst>
                                      </p:cBhvr>
                                      <p:tavLst>
                                        <p:tav tm="0">
                                          <p:val>
                                            <p:strVal val="#ppt_x"/>
                                          </p:val>
                                        </p:tav>
                                        <p:tav tm="100000">
                                          <p:val>
                                            <p:strVal val="#ppt_x"/>
                                          </p:val>
                                        </p:tav>
                                      </p:tavLst>
                                    </p:anim>
                                    <p:anim calcmode="lin" valueType="num">
                                      <p:cBhvr additive="base">
                                        <p:cTn id="17" dur="5000" fill="hold"/>
                                        <p:tgtEl>
                                          <p:spTgt spid="1218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autoUpdateAnimBg="0"/>
      <p:bldP spid="121862"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Text Box 3"/>
          <p:cNvSpPr txBox="1">
            <a:spLocks noChangeArrowheads="1"/>
          </p:cNvSpPr>
          <p:nvPr/>
        </p:nvSpPr>
        <p:spPr bwMode="auto">
          <a:xfrm>
            <a:off x="1203325" y="265113"/>
            <a:ext cx="2987675" cy="641350"/>
          </a:xfrm>
          <a:prstGeom prst="rect">
            <a:avLst/>
          </a:prstGeom>
          <a:noFill/>
          <a:ln w="9525">
            <a:noFill/>
            <a:miter lim="800000"/>
            <a:headEnd/>
            <a:tailEnd/>
          </a:ln>
        </p:spPr>
        <p:txBody>
          <a:bodyPr>
            <a:spAutoFit/>
          </a:bodyPr>
          <a:lstStyle/>
          <a:p>
            <a:r>
              <a:rPr lang="en-US" sz="1800">
                <a:latin typeface="Arial" charset="0"/>
              </a:rPr>
              <a:t>Fernand Leger – 1916 –</a:t>
            </a:r>
            <a:r>
              <a:rPr lang="en-US" sz="1800" i="1">
                <a:latin typeface="Arial" charset="0"/>
              </a:rPr>
              <a:t>Soldier with a pipe</a:t>
            </a:r>
          </a:p>
        </p:txBody>
      </p:sp>
      <p:pic>
        <p:nvPicPr>
          <p:cNvPr id="30723" name="Picture 5" descr="leger_soldier_with_a_pipe"/>
          <p:cNvPicPr>
            <a:picLocks noChangeAspect="1" noChangeArrowheads="1"/>
          </p:cNvPicPr>
          <p:nvPr/>
        </p:nvPicPr>
        <p:blipFill>
          <a:blip r:embed="rId2"/>
          <a:srcRect/>
          <a:stretch>
            <a:fillRect/>
          </a:stretch>
        </p:blipFill>
        <p:spPr bwMode="auto">
          <a:xfrm>
            <a:off x="4105275" y="0"/>
            <a:ext cx="5038725"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203325" y="265113"/>
            <a:ext cx="2987675" cy="366712"/>
          </a:xfrm>
          <a:prstGeom prst="rect">
            <a:avLst/>
          </a:prstGeom>
          <a:noFill/>
          <a:ln w="9525">
            <a:noFill/>
            <a:miter lim="800000"/>
            <a:headEnd/>
            <a:tailEnd/>
          </a:ln>
        </p:spPr>
        <p:txBody>
          <a:bodyPr>
            <a:spAutoFit/>
          </a:bodyPr>
          <a:lstStyle/>
          <a:p>
            <a:r>
              <a:rPr lang="en-US" sz="1800">
                <a:latin typeface="Arial" charset="0"/>
              </a:rPr>
              <a:t>Fernand Leger – </a:t>
            </a:r>
            <a:r>
              <a:rPr lang="en-US" sz="1800" i="1">
                <a:latin typeface="Arial" charset="0"/>
              </a:rPr>
              <a:t>Beer Mug</a:t>
            </a:r>
            <a:endParaRPr lang="en-US" sz="1800">
              <a:latin typeface="Arial" charset="0"/>
            </a:endParaRPr>
          </a:p>
        </p:txBody>
      </p:sp>
      <p:pic>
        <p:nvPicPr>
          <p:cNvPr id="31747" name="Picture 5" descr="leger_beer_mug"/>
          <p:cNvPicPr>
            <a:picLocks noChangeAspect="1" noChangeArrowheads="1"/>
          </p:cNvPicPr>
          <p:nvPr/>
        </p:nvPicPr>
        <p:blipFill>
          <a:blip r:embed="rId2"/>
          <a:srcRect/>
          <a:stretch>
            <a:fillRect/>
          </a:stretch>
        </p:blipFill>
        <p:spPr bwMode="auto">
          <a:xfrm>
            <a:off x="4946650" y="0"/>
            <a:ext cx="4197350" cy="662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a:xfrm>
            <a:off x="609600" y="152400"/>
            <a:ext cx="7772400" cy="1143000"/>
          </a:xfrm>
        </p:spPr>
        <p:txBody>
          <a:bodyPr/>
          <a:lstStyle/>
          <a:p>
            <a:pPr eaLnBrk="1" hangingPunct="1">
              <a:defRPr/>
            </a:pPr>
            <a:r>
              <a:rPr lang="en-US" dirty="0" smtClean="0">
                <a:solidFill>
                  <a:schemeClr val="folHlink"/>
                </a:solidFill>
              </a:rPr>
              <a:t>Dada</a:t>
            </a:r>
          </a:p>
        </p:txBody>
      </p:sp>
      <p:sp>
        <p:nvSpPr>
          <p:cNvPr id="32771" name="Rectangle 5"/>
          <p:cNvSpPr>
            <a:spLocks noGrp="1" noChangeArrowheads="1"/>
          </p:cNvSpPr>
          <p:nvPr>
            <p:ph type="body" idx="1"/>
          </p:nvPr>
        </p:nvSpPr>
        <p:spPr>
          <a:xfrm>
            <a:off x="457200" y="1066800"/>
            <a:ext cx="8153400" cy="4495800"/>
          </a:xfrm>
        </p:spPr>
        <p:txBody>
          <a:bodyPr/>
          <a:lstStyle/>
          <a:p>
            <a:pPr eaLnBrk="1" hangingPunct="1">
              <a:lnSpc>
                <a:spcPct val="90000"/>
              </a:lnSpc>
            </a:pPr>
            <a:r>
              <a:rPr lang="en-US" dirty="0" smtClean="0">
                <a:solidFill>
                  <a:schemeClr val="folHlink"/>
                </a:solidFill>
                <a:latin typeface="Arial Black" pitchFamily="34" charset="0"/>
              </a:rPr>
              <a:t>Dada</a:t>
            </a:r>
            <a:r>
              <a:rPr lang="en-US" dirty="0" smtClean="0">
                <a:solidFill>
                  <a:schemeClr val="folHlink"/>
                </a:solidFill>
              </a:rPr>
              <a:t> </a:t>
            </a:r>
            <a:r>
              <a:rPr lang="en-US" b="1" dirty="0" smtClean="0">
                <a:solidFill>
                  <a:schemeClr val="folHlink"/>
                </a:solidFill>
              </a:rPr>
              <a:t>  [1916-1922]</a:t>
            </a:r>
            <a:r>
              <a:rPr lang="en-US" dirty="0" smtClean="0">
                <a:solidFill>
                  <a:schemeClr val="folHlink"/>
                </a:solidFill>
              </a:rPr>
              <a:t> </a:t>
            </a:r>
          </a:p>
          <a:p>
            <a:pPr eaLnBrk="1" hangingPunct="1">
              <a:lnSpc>
                <a:spcPct val="90000"/>
              </a:lnSpc>
            </a:pPr>
            <a:r>
              <a:rPr lang="en-US" dirty="0" smtClean="0">
                <a:solidFill>
                  <a:schemeClr val="folHlink"/>
                </a:solidFill>
              </a:rPr>
              <a:t>the Dada art movement was anti-art. </a:t>
            </a:r>
          </a:p>
          <a:p>
            <a:pPr eaLnBrk="1" hangingPunct="1">
              <a:lnSpc>
                <a:spcPct val="90000"/>
              </a:lnSpc>
            </a:pPr>
            <a:r>
              <a:rPr lang="en-US" dirty="0" smtClean="0">
                <a:solidFill>
                  <a:schemeClr val="folHlink"/>
                </a:solidFill>
              </a:rPr>
              <a:t>the name, in French means 'hobby horse‘</a:t>
            </a:r>
          </a:p>
          <a:p>
            <a:pPr eaLnBrk="1" hangingPunct="1">
              <a:lnSpc>
                <a:spcPct val="90000"/>
              </a:lnSpc>
            </a:pPr>
            <a:r>
              <a:rPr lang="en-US" dirty="0" smtClean="0">
                <a:solidFill>
                  <a:schemeClr val="folHlink"/>
                </a:solidFill>
              </a:rPr>
              <a:t> pointless as it is, was a symbol for the artists disillusionment and commentary on traditional European and American art and artists.</a:t>
            </a:r>
          </a:p>
          <a:p>
            <a:pPr eaLnBrk="1" hangingPunct="1">
              <a:lnSpc>
                <a:spcPct val="90000"/>
              </a:lnSpc>
            </a:pPr>
            <a:r>
              <a:rPr lang="en-US" dirty="0" smtClean="0">
                <a:solidFill>
                  <a:schemeClr val="folHlink"/>
                </a:solidFill>
              </a:rPr>
              <a:t> The Dadaists, by using absurd and "non-art" elements in their art, actively rejected the aesthetics of all art that preceded them. </a:t>
            </a:r>
          </a:p>
          <a:p>
            <a:pPr eaLnBrk="1" hangingPunct="1">
              <a:lnSpc>
                <a:spcPct val="90000"/>
              </a:lnSpc>
              <a:buFont typeface="Wingdings" pitchFamily="2" charset="2"/>
              <a:buNone/>
            </a:pPr>
            <a:endParaRPr lang="en-US" dirty="0" smtClean="0">
              <a:solidFill>
                <a:schemeClr val="folHlink"/>
              </a:solidFill>
            </a:endParaRPr>
          </a:p>
          <a:p>
            <a:pPr eaLnBrk="1" hangingPunct="1">
              <a:lnSpc>
                <a:spcPct val="90000"/>
              </a:lnSpc>
            </a:pPr>
            <a:endParaRPr lang="en-US" dirty="0" smtClean="0">
              <a:solidFill>
                <a:schemeClr val="folHlink"/>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9" descr="Jean Arp - Configuration - Art Prints"/>
          <p:cNvPicPr>
            <a:picLocks noChangeAspect="1" noChangeArrowheads="1"/>
          </p:cNvPicPr>
          <p:nvPr/>
        </p:nvPicPr>
        <p:blipFill>
          <a:blip r:embed="rId2"/>
          <a:srcRect/>
          <a:stretch>
            <a:fillRect/>
          </a:stretch>
        </p:blipFill>
        <p:spPr bwMode="auto">
          <a:xfrm>
            <a:off x="3429000" y="1219200"/>
            <a:ext cx="3760788" cy="4914900"/>
          </a:xfrm>
          <a:prstGeom prst="rect">
            <a:avLst/>
          </a:prstGeom>
          <a:noFill/>
          <a:ln w="9525">
            <a:noFill/>
            <a:miter lim="800000"/>
            <a:headEnd/>
            <a:tailEnd/>
          </a:ln>
        </p:spPr>
      </p:pic>
      <p:pic>
        <p:nvPicPr>
          <p:cNvPr id="33795" name="Picture 50" descr="dot"/>
          <p:cNvPicPr>
            <a:picLocks noChangeAspect="1" noChangeArrowheads="1"/>
          </p:cNvPicPr>
          <p:nvPr/>
        </p:nvPicPr>
        <p:blipFill>
          <a:blip r:embed="rId3"/>
          <a:srcRect/>
          <a:stretch>
            <a:fillRect/>
          </a:stretch>
        </p:blipFill>
        <p:spPr bwMode="auto">
          <a:xfrm>
            <a:off x="-1033463" y="5405438"/>
            <a:ext cx="11113" cy="11112"/>
          </a:xfrm>
          <a:prstGeom prst="rect">
            <a:avLst/>
          </a:prstGeom>
          <a:noFill/>
          <a:ln w="9525">
            <a:noFill/>
            <a:miter lim="800000"/>
            <a:headEnd/>
            <a:tailEnd/>
          </a:ln>
        </p:spPr>
      </p:pic>
      <p:pic>
        <p:nvPicPr>
          <p:cNvPr id="33796" name="Picture 75" descr="dot"/>
          <p:cNvPicPr>
            <a:picLocks noChangeAspect="1" noChangeArrowheads="1"/>
          </p:cNvPicPr>
          <p:nvPr/>
        </p:nvPicPr>
        <p:blipFill>
          <a:blip r:embed="rId3"/>
          <a:srcRect/>
          <a:stretch>
            <a:fillRect/>
          </a:stretch>
        </p:blipFill>
        <p:spPr bwMode="auto">
          <a:xfrm>
            <a:off x="-1047750" y="6519863"/>
            <a:ext cx="11112" cy="11112"/>
          </a:xfrm>
          <a:prstGeom prst="rect">
            <a:avLst/>
          </a:prstGeom>
          <a:noFill/>
          <a:ln w="9525">
            <a:noFill/>
            <a:miter lim="800000"/>
            <a:headEnd/>
            <a:tailEnd/>
          </a:ln>
        </p:spPr>
      </p:pic>
      <p:grpSp>
        <p:nvGrpSpPr>
          <p:cNvPr id="33797" name="Group 100"/>
          <p:cNvGrpSpPr>
            <a:grpSpLocks/>
          </p:cNvGrpSpPr>
          <p:nvPr/>
        </p:nvGrpSpPr>
        <p:grpSpPr bwMode="auto">
          <a:xfrm>
            <a:off x="381000" y="381000"/>
            <a:ext cx="2895600" cy="990600"/>
            <a:chOff x="0" y="1224"/>
            <a:chExt cx="5760" cy="648"/>
          </a:xfrm>
        </p:grpSpPr>
        <p:sp>
          <p:nvSpPr>
            <p:cNvPr id="33798" name="Rectangle 96"/>
            <p:cNvSpPr>
              <a:spLocks noChangeArrowheads="1"/>
            </p:cNvSpPr>
            <p:nvPr/>
          </p:nvSpPr>
          <p:spPr bwMode="auto">
            <a:xfrm>
              <a:off x="0" y="1224"/>
              <a:ext cx="5760" cy="648"/>
            </a:xfrm>
            <a:prstGeom prst="rect">
              <a:avLst/>
            </a:prstGeom>
            <a:noFill/>
            <a:ln w="9525">
              <a:noFill/>
              <a:miter lim="800000"/>
              <a:headEnd/>
              <a:tailEnd/>
            </a:ln>
          </p:spPr>
          <p:txBody>
            <a:bodyPr>
              <a:spAutoFit/>
            </a:bodyPr>
            <a:lstStyle/>
            <a:p>
              <a:endParaRPr lang="en-US"/>
            </a:p>
          </p:txBody>
        </p:sp>
        <p:grpSp>
          <p:nvGrpSpPr>
            <p:cNvPr id="33799" name="Group 99"/>
            <p:cNvGrpSpPr>
              <a:grpSpLocks/>
            </p:cNvGrpSpPr>
            <p:nvPr/>
          </p:nvGrpSpPr>
          <p:grpSpPr bwMode="auto">
            <a:xfrm>
              <a:off x="0" y="1224"/>
              <a:ext cx="5759" cy="648"/>
              <a:chOff x="0" y="1224"/>
              <a:chExt cx="5759" cy="648"/>
            </a:xfrm>
          </p:grpSpPr>
          <p:sp>
            <p:nvSpPr>
              <p:cNvPr id="33800" name="Rectangle 97"/>
              <p:cNvSpPr>
                <a:spLocks noChangeArrowheads="1"/>
              </p:cNvSpPr>
              <p:nvPr/>
            </p:nvSpPr>
            <p:spPr bwMode="auto">
              <a:xfrm>
                <a:off x="0" y="1224"/>
                <a:ext cx="2361" cy="648"/>
              </a:xfrm>
              <a:prstGeom prst="rect">
                <a:avLst/>
              </a:prstGeom>
              <a:noFill/>
              <a:ln w="9525">
                <a:noFill/>
                <a:miter lim="800000"/>
                <a:headEnd/>
                <a:tailEnd/>
              </a:ln>
            </p:spPr>
            <p:txBody>
              <a:bodyPr>
                <a:spAutoFit/>
              </a:bodyPr>
              <a:lstStyle/>
              <a:p>
                <a:endParaRPr lang="en-US"/>
              </a:p>
            </p:txBody>
          </p:sp>
          <p:sp>
            <p:nvSpPr>
              <p:cNvPr id="33801" name="Rectangle 98"/>
              <p:cNvSpPr>
                <a:spLocks noChangeArrowheads="1"/>
              </p:cNvSpPr>
              <p:nvPr/>
            </p:nvSpPr>
            <p:spPr bwMode="auto">
              <a:xfrm>
                <a:off x="2361" y="1224"/>
                <a:ext cx="3398" cy="648"/>
              </a:xfrm>
              <a:prstGeom prst="rect">
                <a:avLst/>
              </a:prstGeom>
              <a:noFill/>
              <a:ln w="9525">
                <a:noFill/>
                <a:miter lim="800000"/>
                <a:headEnd/>
                <a:tailEnd/>
              </a:ln>
            </p:spPr>
            <p:txBody>
              <a:bodyPr anchor="ctr"/>
              <a:lstStyle/>
              <a:p>
                <a:r>
                  <a:rPr lang="en-US" sz="1800" b="1">
                    <a:latin typeface="Arial" charset="0"/>
                    <a:cs typeface="Arial" charset="0"/>
                  </a:rPr>
                  <a:t>Jean Arp : </a:t>
                </a:r>
                <a:r>
                  <a:rPr lang="en-US" sz="1800" b="1" i="1">
                    <a:latin typeface="Arial" charset="0"/>
                    <a:cs typeface="Arial" charset="0"/>
                  </a:rPr>
                  <a:t>Configuration</a:t>
                </a:r>
                <a:endParaRPr lang="en-US" sz="1800">
                  <a:latin typeface="Arial" charset="0"/>
                </a:endParaRPr>
              </a:p>
            </p:txBody>
          </p:sp>
        </p:gr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descr="dot"/>
          <p:cNvPicPr>
            <a:picLocks noChangeAspect="1" noChangeArrowheads="1"/>
          </p:cNvPicPr>
          <p:nvPr/>
        </p:nvPicPr>
        <p:blipFill>
          <a:blip r:embed="rId2"/>
          <a:srcRect/>
          <a:stretch>
            <a:fillRect/>
          </a:stretch>
        </p:blipFill>
        <p:spPr bwMode="auto">
          <a:xfrm>
            <a:off x="-1033463" y="5405438"/>
            <a:ext cx="11113" cy="11112"/>
          </a:xfrm>
          <a:prstGeom prst="rect">
            <a:avLst/>
          </a:prstGeom>
          <a:noFill/>
          <a:ln w="9525">
            <a:noFill/>
            <a:miter lim="800000"/>
            <a:headEnd/>
            <a:tailEnd/>
          </a:ln>
        </p:spPr>
      </p:pic>
      <p:pic>
        <p:nvPicPr>
          <p:cNvPr id="34819" name="Picture 4" descr="dot"/>
          <p:cNvPicPr>
            <a:picLocks noChangeAspect="1" noChangeArrowheads="1"/>
          </p:cNvPicPr>
          <p:nvPr/>
        </p:nvPicPr>
        <p:blipFill>
          <a:blip r:embed="rId2"/>
          <a:srcRect/>
          <a:stretch>
            <a:fillRect/>
          </a:stretch>
        </p:blipFill>
        <p:spPr bwMode="auto">
          <a:xfrm>
            <a:off x="-1047750" y="6519863"/>
            <a:ext cx="11112" cy="11112"/>
          </a:xfrm>
          <a:prstGeom prst="rect">
            <a:avLst/>
          </a:prstGeom>
          <a:noFill/>
          <a:ln w="9525">
            <a:noFill/>
            <a:miter lim="800000"/>
            <a:headEnd/>
            <a:tailEnd/>
          </a:ln>
        </p:spPr>
      </p:pic>
      <p:grpSp>
        <p:nvGrpSpPr>
          <p:cNvPr id="34820" name="Group 5"/>
          <p:cNvGrpSpPr>
            <a:grpSpLocks/>
          </p:cNvGrpSpPr>
          <p:nvPr/>
        </p:nvGrpSpPr>
        <p:grpSpPr bwMode="auto">
          <a:xfrm>
            <a:off x="0" y="304800"/>
            <a:ext cx="2895600" cy="990600"/>
            <a:chOff x="0" y="1224"/>
            <a:chExt cx="5760" cy="648"/>
          </a:xfrm>
        </p:grpSpPr>
        <p:sp>
          <p:nvSpPr>
            <p:cNvPr id="34822" name="Rectangle 6"/>
            <p:cNvSpPr>
              <a:spLocks noChangeArrowheads="1"/>
            </p:cNvSpPr>
            <p:nvPr/>
          </p:nvSpPr>
          <p:spPr bwMode="auto">
            <a:xfrm>
              <a:off x="0" y="1224"/>
              <a:ext cx="5760" cy="648"/>
            </a:xfrm>
            <a:prstGeom prst="rect">
              <a:avLst/>
            </a:prstGeom>
            <a:noFill/>
            <a:ln w="9525">
              <a:noFill/>
              <a:miter lim="800000"/>
              <a:headEnd/>
              <a:tailEnd/>
            </a:ln>
          </p:spPr>
          <p:txBody>
            <a:bodyPr>
              <a:spAutoFit/>
            </a:bodyPr>
            <a:lstStyle/>
            <a:p>
              <a:endParaRPr lang="en-US"/>
            </a:p>
          </p:txBody>
        </p:sp>
        <p:grpSp>
          <p:nvGrpSpPr>
            <p:cNvPr id="34823" name="Group 7"/>
            <p:cNvGrpSpPr>
              <a:grpSpLocks/>
            </p:cNvGrpSpPr>
            <p:nvPr/>
          </p:nvGrpSpPr>
          <p:grpSpPr bwMode="auto">
            <a:xfrm>
              <a:off x="0" y="1224"/>
              <a:ext cx="5759" cy="648"/>
              <a:chOff x="0" y="1224"/>
              <a:chExt cx="5759" cy="648"/>
            </a:xfrm>
          </p:grpSpPr>
          <p:sp>
            <p:nvSpPr>
              <p:cNvPr id="34824" name="Rectangle 8"/>
              <p:cNvSpPr>
                <a:spLocks noChangeArrowheads="1"/>
              </p:cNvSpPr>
              <p:nvPr/>
            </p:nvSpPr>
            <p:spPr bwMode="auto">
              <a:xfrm>
                <a:off x="0" y="1224"/>
                <a:ext cx="2361" cy="648"/>
              </a:xfrm>
              <a:prstGeom prst="rect">
                <a:avLst/>
              </a:prstGeom>
              <a:noFill/>
              <a:ln w="9525">
                <a:noFill/>
                <a:miter lim="800000"/>
                <a:headEnd/>
                <a:tailEnd/>
              </a:ln>
            </p:spPr>
            <p:txBody>
              <a:bodyPr>
                <a:spAutoFit/>
              </a:bodyPr>
              <a:lstStyle/>
              <a:p>
                <a:endParaRPr lang="en-US"/>
              </a:p>
            </p:txBody>
          </p:sp>
          <p:sp>
            <p:nvSpPr>
              <p:cNvPr id="34825" name="Rectangle 9"/>
              <p:cNvSpPr>
                <a:spLocks noChangeArrowheads="1"/>
              </p:cNvSpPr>
              <p:nvPr/>
            </p:nvSpPr>
            <p:spPr bwMode="auto">
              <a:xfrm>
                <a:off x="2361" y="1224"/>
                <a:ext cx="3398" cy="648"/>
              </a:xfrm>
              <a:prstGeom prst="rect">
                <a:avLst/>
              </a:prstGeom>
              <a:noFill/>
              <a:ln w="9525">
                <a:noFill/>
                <a:miter lim="800000"/>
                <a:headEnd/>
                <a:tailEnd/>
              </a:ln>
            </p:spPr>
            <p:txBody>
              <a:bodyPr anchor="ctr"/>
              <a:lstStyle/>
              <a:p>
                <a:r>
                  <a:rPr lang="en-US" sz="1800" b="1">
                    <a:latin typeface="Arial" charset="0"/>
                    <a:cs typeface="Arial" charset="0"/>
                  </a:rPr>
                  <a:t>Jean Arp –</a:t>
                </a:r>
              </a:p>
              <a:p>
                <a:r>
                  <a:rPr lang="en-US" sz="1800" b="1" i="1">
                    <a:latin typeface="Arial" charset="0"/>
                  </a:rPr>
                  <a:t>The Ballerina</a:t>
                </a:r>
              </a:p>
              <a:p>
                <a:endParaRPr lang="en-US" sz="1800" b="1" i="1">
                  <a:latin typeface="Arial" charset="0"/>
                </a:endParaRPr>
              </a:p>
            </p:txBody>
          </p:sp>
        </p:grpSp>
      </p:grpSp>
      <p:pic>
        <p:nvPicPr>
          <p:cNvPr id="34821" name="Picture 10" descr="baa"/>
          <p:cNvPicPr>
            <a:picLocks noChangeAspect="1" noChangeArrowheads="1"/>
          </p:cNvPicPr>
          <p:nvPr/>
        </p:nvPicPr>
        <p:blipFill>
          <a:blip r:embed="rId3"/>
          <a:srcRect/>
          <a:stretch>
            <a:fillRect/>
          </a:stretch>
        </p:blipFill>
        <p:spPr bwMode="auto">
          <a:xfrm>
            <a:off x="4191000" y="609600"/>
            <a:ext cx="4238625" cy="588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dot"/>
          <p:cNvPicPr>
            <a:picLocks noChangeAspect="1" noChangeArrowheads="1"/>
          </p:cNvPicPr>
          <p:nvPr/>
        </p:nvPicPr>
        <p:blipFill>
          <a:blip r:embed="rId2"/>
          <a:srcRect/>
          <a:stretch>
            <a:fillRect/>
          </a:stretch>
        </p:blipFill>
        <p:spPr bwMode="auto">
          <a:xfrm>
            <a:off x="-1033463" y="5405438"/>
            <a:ext cx="11113" cy="11112"/>
          </a:xfrm>
          <a:prstGeom prst="rect">
            <a:avLst/>
          </a:prstGeom>
          <a:noFill/>
          <a:ln w="9525">
            <a:noFill/>
            <a:miter lim="800000"/>
            <a:headEnd/>
            <a:tailEnd/>
          </a:ln>
        </p:spPr>
      </p:pic>
      <p:pic>
        <p:nvPicPr>
          <p:cNvPr id="35843" name="Picture 3" descr="dot"/>
          <p:cNvPicPr>
            <a:picLocks noChangeAspect="1" noChangeArrowheads="1"/>
          </p:cNvPicPr>
          <p:nvPr/>
        </p:nvPicPr>
        <p:blipFill>
          <a:blip r:embed="rId2"/>
          <a:srcRect/>
          <a:stretch>
            <a:fillRect/>
          </a:stretch>
        </p:blipFill>
        <p:spPr bwMode="auto">
          <a:xfrm>
            <a:off x="-1047750" y="6519863"/>
            <a:ext cx="11112" cy="11112"/>
          </a:xfrm>
          <a:prstGeom prst="rect">
            <a:avLst/>
          </a:prstGeom>
          <a:noFill/>
          <a:ln w="9525">
            <a:noFill/>
            <a:miter lim="800000"/>
            <a:headEnd/>
            <a:tailEnd/>
          </a:ln>
        </p:spPr>
      </p:pic>
      <p:grpSp>
        <p:nvGrpSpPr>
          <p:cNvPr id="35844" name="Group 4"/>
          <p:cNvGrpSpPr>
            <a:grpSpLocks/>
          </p:cNvGrpSpPr>
          <p:nvPr/>
        </p:nvGrpSpPr>
        <p:grpSpPr bwMode="auto">
          <a:xfrm>
            <a:off x="0" y="1219200"/>
            <a:ext cx="3276600" cy="1676400"/>
            <a:chOff x="0" y="1224"/>
            <a:chExt cx="5760" cy="648"/>
          </a:xfrm>
        </p:grpSpPr>
        <p:sp>
          <p:nvSpPr>
            <p:cNvPr id="35846" name="Rectangle 5"/>
            <p:cNvSpPr>
              <a:spLocks noChangeArrowheads="1"/>
            </p:cNvSpPr>
            <p:nvPr/>
          </p:nvSpPr>
          <p:spPr bwMode="auto">
            <a:xfrm>
              <a:off x="0" y="1224"/>
              <a:ext cx="5760" cy="648"/>
            </a:xfrm>
            <a:prstGeom prst="rect">
              <a:avLst/>
            </a:prstGeom>
            <a:noFill/>
            <a:ln w="9525">
              <a:noFill/>
              <a:miter lim="800000"/>
              <a:headEnd/>
              <a:tailEnd/>
            </a:ln>
          </p:spPr>
          <p:txBody>
            <a:bodyPr>
              <a:spAutoFit/>
            </a:bodyPr>
            <a:lstStyle/>
            <a:p>
              <a:endParaRPr lang="en-US"/>
            </a:p>
          </p:txBody>
        </p:sp>
        <p:grpSp>
          <p:nvGrpSpPr>
            <p:cNvPr id="35847" name="Group 6"/>
            <p:cNvGrpSpPr>
              <a:grpSpLocks/>
            </p:cNvGrpSpPr>
            <p:nvPr/>
          </p:nvGrpSpPr>
          <p:grpSpPr bwMode="auto">
            <a:xfrm>
              <a:off x="0" y="1224"/>
              <a:ext cx="5759" cy="648"/>
              <a:chOff x="0" y="1224"/>
              <a:chExt cx="5759" cy="648"/>
            </a:xfrm>
          </p:grpSpPr>
          <p:sp>
            <p:nvSpPr>
              <p:cNvPr id="35848" name="Rectangle 7"/>
              <p:cNvSpPr>
                <a:spLocks noChangeArrowheads="1"/>
              </p:cNvSpPr>
              <p:nvPr/>
            </p:nvSpPr>
            <p:spPr bwMode="auto">
              <a:xfrm>
                <a:off x="0" y="1224"/>
                <a:ext cx="2361" cy="648"/>
              </a:xfrm>
              <a:prstGeom prst="rect">
                <a:avLst/>
              </a:prstGeom>
              <a:noFill/>
              <a:ln w="9525">
                <a:noFill/>
                <a:miter lim="800000"/>
                <a:headEnd/>
                <a:tailEnd/>
              </a:ln>
            </p:spPr>
            <p:txBody>
              <a:bodyPr>
                <a:spAutoFit/>
              </a:bodyPr>
              <a:lstStyle/>
              <a:p>
                <a:endParaRPr lang="en-US"/>
              </a:p>
            </p:txBody>
          </p:sp>
          <p:sp>
            <p:nvSpPr>
              <p:cNvPr id="35849" name="Rectangle 8"/>
              <p:cNvSpPr>
                <a:spLocks noChangeArrowheads="1"/>
              </p:cNvSpPr>
              <p:nvPr/>
            </p:nvSpPr>
            <p:spPr bwMode="auto">
              <a:xfrm>
                <a:off x="2361" y="1224"/>
                <a:ext cx="3398" cy="648"/>
              </a:xfrm>
              <a:prstGeom prst="rect">
                <a:avLst/>
              </a:prstGeom>
              <a:noFill/>
              <a:ln w="9525">
                <a:noFill/>
                <a:miter lim="800000"/>
                <a:headEnd/>
                <a:tailEnd/>
              </a:ln>
            </p:spPr>
            <p:txBody>
              <a:bodyPr anchor="ctr"/>
              <a:lstStyle/>
              <a:p>
                <a:r>
                  <a:rPr lang="en-US" sz="1800" b="1">
                    <a:latin typeface="Arial" charset="0"/>
                    <a:cs typeface="Arial" charset="0"/>
                  </a:rPr>
                  <a:t>Marcel Duchamp - </a:t>
                </a:r>
              </a:p>
              <a:p>
                <a:r>
                  <a:rPr lang="en-US" sz="1800" b="1" i="1">
                    <a:latin typeface="Arial" charset="0"/>
                  </a:rPr>
                  <a:t>Nude descending staircase No.2</a:t>
                </a:r>
              </a:p>
              <a:p>
                <a:endParaRPr lang="en-US" sz="1800" b="1" i="1">
                  <a:latin typeface="Arial" charset="0"/>
                </a:endParaRPr>
              </a:p>
            </p:txBody>
          </p:sp>
        </p:grpSp>
      </p:grpSp>
      <p:pic>
        <p:nvPicPr>
          <p:cNvPr id="35845" name="Picture 11" descr="Marcel Duchamp - Nude Descending Staircase, No. 2 - Art Prints"/>
          <p:cNvPicPr>
            <a:picLocks noChangeAspect="1" noChangeArrowheads="1"/>
          </p:cNvPicPr>
          <p:nvPr/>
        </p:nvPicPr>
        <p:blipFill>
          <a:blip r:embed="rId3"/>
          <a:srcRect/>
          <a:stretch>
            <a:fillRect/>
          </a:stretch>
        </p:blipFill>
        <p:spPr bwMode="auto">
          <a:xfrm>
            <a:off x="4876800" y="590550"/>
            <a:ext cx="3706813" cy="626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dot"/>
          <p:cNvPicPr>
            <a:picLocks noChangeAspect="1" noChangeArrowheads="1"/>
          </p:cNvPicPr>
          <p:nvPr/>
        </p:nvPicPr>
        <p:blipFill>
          <a:blip r:embed="rId2"/>
          <a:srcRect/>
          <a:stretch>
            <a:fillRect/>
          </a:stretch>
        </p:blipFill>
        <p:spPr bwMode="auto">
          <a:xfrm>
            <a:off x="-1033463" y="5405438"/>
            <a:ext cx="11113" cy="11112"/>
          </a:xfrm>
          <a:prstGeom prst="rect">
            <a:avLst/>
          </a:prstGeom>
          <a:noFill/>
          <a:ln w="9525">
            <a:noFill/>
            <a:miter lim="800000"/>
            <a:headEnd/>
            <a:tailEnd/>
          </a:ln>
        </p:spPr>
      </p:pic>
      <p:pic>
        <p:nvPicPr>
          <p:cNvPr id="36867" name="Picture 3" descr="dot"/>
          <p:cNvPicPr>
            <a:picLocks noChangeAspect="1" noChangeArrowheads="1"/>
          </p:cNvPicPr>
          <p:nvPr/>
        </p:nvPicPr>
        <p:blipFill>
          <a:blip r:embed="rId2"/>
          <a:srcRect/>
          <a:stretch>
            <a:fillRect/>
          </a:stretch>
        </p:blipFill>
        <p:spPr bwMode="auto">
          <a:xfrm>
            <a:off x="-1047750" y="6519863"/>
            <a:ext cx="11112" cy="11112"/>
          </a:xfrm>
          <a:prstGeom prst="rect">
            <a:avLst/>
          </a:prstGeom>
          <a:noFill/>
          <a:ln w="9525">
            <a:noFill/>
            <a:miter lim="800000"/>
            <a:headEnd/>
            <a:tailEnd/>
          </a:ln>
        </p:spPr>
      </p:pic>
      <p:grpSp>
        <p:nvGrpSpPr>
          <p:cNvPr id="36868" name="Group 4"/>
          <p:cNvGrpSpPr>
            <a:grpSpLocks/>
          </p:cNvGrpSpPr>
          <p:nvPr/>
        </p:nvGrpSpPr>
        <p:grpSpPr bwMode="auto">
          <a:xfrm>
            <a:off x="0" y="1219200"/>
            <a:ext cx="3276600" cy="1676400"/>
            <a:chOff x="0" y="1224"/>
            <a:chExt cx="5760" cy="648"/>
          </a:xfrm>
        </p:grpSpPr>
        <p:sp>
          <p:nvSpPr>
            <p:cNvPr id="36870" name="Rectangle 5"/>
            <p:cNvSpPr>
              <a:spLocks noChangeArrowheads="1"/>
            </p:cNvSpPr>
            <p:nvPr/>
          </p:nvSpPr>
          <p:spPr bwMode="auto">
            <a:xfrm>
              <a:off x="0" y="1224"/>
              <a:ext cx="5760" cy="648"/>
            </a:xfrm>
            <a:prstGeom prst="rect">
              <a:avLst/>
            </a:prstGeom>
            <a:noFill/>
            <a:ln w="9525">
              <a:noFill/>
              <a:miter lim="800000"/>
              <a:headEnd/>
              <a:tailEnd/>
            </a:ln>
          </p:spPr>
          <p:txBody>
            <a:bodyPr>
              <a:spAutoFit/>
            </a:bodyPr>
            <a:lstStyle/>
            <a:p>
              <a:endParaRPr lang="en-US"/>
            </a:p>
          </p:txBody>
        </p:sp>
        <p:grpSp>
          <p:nvGrpSpPr>
            <p:cNvPr id="36871" name="Group 6"/>
            <p:cNvGrpSpPr>
              <a:grpSpLocks/>
            </p:cNvGrpSpPr>
            <p:nvPr/>
          </p:nvGrpSpPr>
          <p:grpSpPr bwMode="auto">
            <a:xfrm>
              <a:off x="0" y="1224"/>
              <a:ext cx="5759" cy="648"/>
              <a:chOff x="0" y="1224"/>
              <a:chExt cx="5759" cy="648"/>
            </a:xfrm>
          </p:grpSpPr>
          <p:sp>
            <p:nvSpPr>
              <p:cNvPr id="36872" name="Rectangle 7"/>
              <p:cNvSpPr>
                <a:spLocks noChangeArrowheads="1"/>
              </p:cNvSpPr>
              <p:nvPr/>
            </p:nvSpPr>
            <p:spPr bwMode="auto">
              <a:xfrm>
                <a:off x="0" y="1224"/>
                <a:ext cx="2361" cy="648"/>
              </a:xfrm>
              <a:prstGeom prst="rect">
                <a:avLst/>
              </a:prstGeom>
              <a:noFill/>
              <a:ln w="9525">
                <a:noFill/>
                <a:miter lim="800000"/>
                <a:headEnd/>
                <a:tailEnd/>
              </a:ln>
            </p:spPr>
            <p:txBody>
              <a:bodyPr>
                <a:spAutoFit/>
              </a:bodyPr>
              <a:lstStyle/>
              <a:p>
                <a:endParaRPr lang="en-US"/>
              </a:p>
            </p:txBody>
          </p:sp>
          <p:sp>
            <p:nvSpPr>
              <p:cNvPr id="36873" name="Rectangle 8"/>
              <p:cNvSpPr>
                <a:spLocks noChangeArrowheads="1"/>
              </p:cNvSpPr>
              <p:nvPr/>
            </p:nvSpPr>
            <p:spPr bwMode="auto">
              <a:xfrm>
                <a:off x="2361" y="1224"/>
                <a:ext cx="3398" cy="648"/>
              </a:xfrm>
              <a:prstGeom prst="rect">
                <a:avLst/>
              </a:prstGeom>
              <a:noFill/>
              <a:ln w="9525">
                <a:noFill/>
                <a:miter lim="800000"/>
                <a:headEnd/>
                <a:tailEnd/>
              </a:ln>
            </p:spPr>
            <p:txBody>
              <a:bodyPr anchor="ctr"/>
              <a:lstStyle/>
              <a:p>
                <a:r>
                  <a:rPr lang="en-US" sz="1800" b="1">
                    <a:latin typeface="Arial" charset="0"/>
                    <a:cs typeface="Arial" charset="0"/>
                  </a:rPr>
                  <a:t>Marcel Duchamp – </a:t>
                </a:r>
                <a:r>
                  <a:rPr lang="en-US" sz="1800" b="1" i="1">
                    <a:latin typeface="Arial" charset="0"/>
                    <a:cs typeface="Arial" charset="0"/>
                  </a:rPr>
                  <a:t>La Jocande aux Moustaches</a:t>
                </a:r>
                <a:endParaRPr lang="en-US" sz="1800" b="1" i="1">
                  <a:latin typeface="Arial" charset="0"/>
                </a:endParaRPr>
              </a:p>
            </p:txBody>
          </p:sp>
        </p:grpSp>
      </p:grpSp>
      <p:pic>
        <p:nvPicPr>
          <p:cNvPr id="36869" name="Picture 11" descr="duchamp%20readt-made%20rettificato"/>
          <p:cNvPicPr>
            <a:picLocks noChangeAspect="1" noChangeArrowheads="1"/>
          </p:cNvPicPr>
          <p:nvPr/>
        </p:nvPicPr>
        <p:blipFill>
          <a:blip r:embed="rId3"/>
          <a:srcRect/>
          <a:stretch>
            <a:fillRect/>
          </a:stretch>
        </p:blipFill>
        <p:spPr bwMode="auto">
          <a:xfrm>
            <a:off x="4343400" y="304800"/>
            <a:ext cx="4068763" cy="621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baa"/>
          <p:cNvPicPr>
            <a:picLocks noChangeAspect="1" noChangeArrowheads="1"/>
          </p:cNvPicPr>
          <p:nvPr/>
        </p:nvPicPr>
        <p:blipFill>
          <a:blip r:embed="rId2"/>
          <a:srcRect/>
          <a:stretch>
            <a:fillRect/>
          </a:stretch>
        </p:blipFill>
        <p:spPr bwMode="auto">
          <a:xfrm>
            <a:off x="381000" y="1447800"/>
            <a:ext cx="8382000" cy="4176713"/>
          </a:xfrm>
          <a:prstGeom prst="rect">
            <a:avLst/>
          </a:prstGeom>
          <a:noFill/>
          <a:ln w="9525">
            <a:noFill/>
            <a:miter lim="800000"/>
            <a:headEnd/>
            <a:tailEnd/>
          </a:ln>
        </p:spPr>
      </p:pic>
      <p:sp>
        <p:nvSpPr>
          <p:cNvPr id="37891" name="Text Box 3"/>
          <p:cNvSpPr txBox="1">
            <a:spLocks noChangeArrowheads="1"/>
          </p:cNvSpPr>
          <p:nvPr/>
        </p:nvSpPr>
        <p:spPr bwMode="auto">
          <a:xfrm>
            <a:off x="1203325" y="573088"/>
            <a:ext cx="3302000" cy="457200"/>
          </a:xfrm>
          <a:prstGeom prst="rect">
            <a:avLst/>
          </a:prstGeom>
          <a:noFill/>
          <a:ln w="9525">
            <a:noFill/>
            <a:miter lim="800000"/>
            <a:headEnd/>
            <a:tailEnd/>
          </a:ln>
        </p:spPr>
        <p:txBody>
          <a:bodyPr wrap="none">
            <a:spAutoFit/>
          </a:bodyPr>
          <a:lstStyle/>
          <a:p>
            <a:r>
              <a:rPr lang="en-US" b="1">
                <a:latin typeface="Arial" charset="0"/>
              </a:rPr>
              <a:t>Man Ray - </a:t>
            </a:r>
            <a:r>
              <a:rPr lang="en-US" b="1" i="1">
                <a:latin typeface="Arial" charset="0"/>
                <a:cs typeface="Arial" charset="0"/>
              </a:rPr>
              <a:t>Les Amoureux</a:t>
            </a:r>
            <a:r>
              <a:rPr lang="en-US" sz="2400" b="1" i="1">
                <a:solidFill>
                  <a:srgbClr val="646464"/>
                </a:solidFill>
                <a:latin typeface="Arial" charset="0"/>
                <a:cs typeface="Arial" charset="0"/>
              </a:rPr>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a:xfrm>
            <a:off x="762000" y="838200"/>
            <a:ext cx="7772400" cy="1143000"/>
          </a:xfrm>
        </p:spPr>
        <p:txBody>
          <a:bodyPr/>
          <a:lstStyle/>
          <a:p>
            <a:pPr eaLnBrk="1" hangingPunct="1">
              <a:defRPr/>
            </a:pPr>
            <a:r>
              <a:rPr lang="en-US" smtClean="0">
                <a:solidFill>
                  <a:schemeClr val="folHlink"/>
                </a:solidFill>
              </a:rPr>
              <a:t>Surrealism</a:t>
            </a:r>
          </a:p>
        </p:txBody>
      </p:sp>
      <p:sp>
        <p:nvSpPr>
          <p:cNvPr id="38915" name="Rectangle 3"/>
          <p:cNvSpPr>
            <a:spLocks noGrp="1" noChangeArrowheads="1"/>
          </p:cNvSpPr>
          <p:nvPr>
            <p:ph type="subTitle" idx="1"/>
          </p:nvPr>
        </p:nvSpPr>
        <p:spPr>
          <a:xfrm>
            <a:off x="1295400" y="2057400"/>
            <a:ext cx="6705600" cy="3886200"/>
          </a:xfrm>
        </p:spPr>
        <p:txBody>
          <a:bodyPr/>
          <a:lstStyle/>
          <a:p>
            <a:pPr eaLnBrk="1" hangingPunct="1"/>
            <a:r>
              <a:rPr lang="en-US" b="1" smtClean="0">
                <a:solidFill>
                  <a:schemeClr val="folHlink"/>
                </a:solidFill>
              </a:rPr>
              <a:t>A 20th-century literary and artistic movement that attempts to express the workings of the subconscious by fantastic imagery. </a:t>
            </a:r>
          </a:p>
          <a:p>
            <a:pPr eaLnBrk="1" hangingPunct="1"/>
            <a:endParaRPr lang="en-US" smtClean="0">
              <a:solidFill>
                <a:schemeClr val="folHlink"/>
              </a:solidFill>
            </a:endParaRPr>
          </a:p>
          <a:p>
            <a:pPr eaLnBrk="1" hangingPunct="1"/>
            <a:endParaRPr lang="en-US" smtClean="0">
              <a:solidFill>
                <a:schemeClr val="folHlink"/>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a:xfrm>
            <a:off x="762000" y="304800"/>
            <a:ext cx="7772400" cy="1143000"/>
          </a:xfrm>
        </p:spPr>
        <p:txBody>
          <a:bodyPr/>
          <a:lstStyle/>
          <a:p>
            <a:pPr eaLnBrk="1" hangingPunct="1">
              <a:defRPr/>
            </a:pPr>
            <a:r>
              <a:rPr lang="en-US" smtClean="0">
                <a:solidFill>
                  <a:schemeClr val="folHlink"/>
                </a:solidFill>
              </a:rPr>
              <a:t>Surrealism</a:t>
            </a:r>
          </a:p>
        </p:txBody>
      </p:sp>
      <p:sp>
        <p:nvSpPr>
          <p:cNvPr id="39939" name="Rectangle 3"/>
          <p:cNvSpPr>
            <a:spLocks noGrp="1" noChangeArrowheads="1"/>
          </p:cNvSpPr>
          <p:nvPr>
            <p:ph type="subTitle" idx="1"/>
          </p:nvPr>
        </p:nvSpPr>
        <p:spPr>
          <a:xfrm>
            <a:off x="1447800" y="2133600"/>
            <a:ext cx="6705600" cy="3886200"/>
          </a:xfrm>
        </p:spPr>
        <p:txBody>
          <a:bodyPr/>
          <a:lstStyle/>
          <a:p>
            <a:pPr eaLnBrk="1" hangingPunct="1"/>
            <a:r>
              <a:rPr lang="en-US" b="1" smtClean="0">
                <a:solidFill>
                  <a:schemeClr val="folHlink"/>
                </a:solidFill>
              </a:rPr>
              <a:t>The movement represented a reaction against what its members saw as the destruction wrought by the "rationalism" that had guided European culture and politics in the past and that had culminated in the horrors of World War I. </a:t>
            </a:r>
          </a:p>
          <a:p>
            <a:pPr eaLnBrk="1" hangingPunct="1"/>
            <a:endParaRPr lang="en-US" b="1" smtClean="0">
              <a:solidFill>
                <a:schemeClr val="folHlink"/>
              </a:solidFill>
            </a:endParaRPr>
          </a:p>
          <a:p>
            <a:pPr eaLnBrk="1" hangingPunct="1"/>
            <a:endParaRPr lang="en-US" smtClean="0">
              <a:solidFill>
                <a:schemeClr val="folHlink"/>
              </a:solidFill>
            </a:endParaRPr>
          </a:p>
          <a:p>
            <a:pPr eaLnBrk="1" hangingPunct="1"/>
            <a:endParaRPr lang="en-US" smtClean="0">
              <a:solidFill>
                <a:schemeClr val="folHlink"/>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609600" y="304800"/>
            <a:ext cx="7772400" cy="1143000"/>
          </a:xfrm>
        </p:spPr>
        <p:txBody>
          <a:bodyPr/>
          <a:lstStyle/>
          <a:p>
            <a:pPr eaLnBrk="1" hangingPunct="1">
              <a:defRPr/>
            </a:pPr>
            <a:r>
              <a:rPr lang="en-US" sz="4800" dirty="0" smtClean="0">
                <a:solidFill>
                  <a:schemeClr val="folHlink"/>
                </a:solidFill>
                <a:latin typeface="Lucida Bright" pitchFamily="18" charset="0"/>
              </a:rPr>
              <a:t>Uncertainty in </a:t>
            </a:r>
            <a:br>
              <a:rPr lang="en-US" sz="4800" dirty="0" smtClean="0">
                <a:solidFill>
                  <a:schemeClr val="folHlink"/>
                </a:solidFill>
                <a:latin typeface="Lucida Bright" pitchFamily="18" charset="0"/>
              </a:rPr>
            </a:br>
            <a:r>
              <a:rPr lang="en-US" sz="4800" dirty="0" smtClean="0">
                <a:solidFill>
                  <a:schemeClr val="folHlink"/>
                </a:solidFill>
                <a:latin typeface="Lucida Bright" pitchFamily="18" charset="0"/>
              </a:rPr>
              <a:t>Modern Thought</a:t>
            </a:r>
          </a:p>
        </p:txBody>
      </p:sp>
      <p:sp>
        <p:nvSpPr>
          <p:cNvPr id="1027" name="Rectangle 3"/>
          <p:cNvSpPr>
            <a:spLocks noGrp="1" noChangeArrowheads="1"/>
          </p:cNvSpPr>
          <p:nvPr>
            <p:ph type="body" sz="half" idx="1"/>
          </p:nvPr>
        </p:nvSpPr>
        <p:spPr>
          <a:xfrm>
            <a:off x="381000" y="1447800"/>
            <a:ext cx="3810000" cy="4114800"/>
          </a:xfrm>
        </p:spPr>
        <p:txBody>
          <a:bodyPr/>
          <a:lstStyle/>
          <a:p>
            <a:pPr eaLnBrk="1" hangingPunct="1">
              <a:lnSpc>
                <a:spcPct val="90000"/>
              </a:lnSpc>
            </a:pPr>
            <a:r>
              <a:rPr lang="en-US" sz="2400" dirty="0" smtClean="0">
                <a:latin typeface="Calibri" pitchFamily="34" charset="0"/>
              </a:rPr>
              <a:t>Before WWI, most people believed in progress, reason, and individual rights</a:t>
            </a:r>
          </a:p>
          <a:p>
            <a:pPr eaLnBrk="1" hangingPunct="1">
              <a:lnSpc>
                <a:spcPct val="90000"/>
              </a:lnSpc>
            </a:pPr>
            <a:r>
              <a:rPr lang="en-US" sz="2400" dirty="0" smtClean="0">
                <a:latin typeface="Calibri" pitchFamily="34" charset="0"/>
              </a:rPr>
              <a:t>Pre-WWI optimistic views were shattered by the horrors of the war years, as well as the economic crisis that followed</a:t>
            </a:r>
          </a:p>
        </p:txBody>
      </p:sp>
      <p:pic>
        <p:nvPicPr>
          <p:cNvPr id="1031" name="Picture 7" descr="http://everyman.typepad.com/dustbowl/images/British_soldiers_wearing_gasmasks.jpg"/>
          <p:cNvPicPr>
            <a:picLocks noGrp="1" noChangeAspect="1" noChangeArrowheads="1"/>
          </p:cNvPicPr>
          <p:nvPr>
            <p:ph type="clipArt" sz="half" idx="2"/>
          </p:nvPr>
        </p:nvPicPr>
        <p:blipFill>
          <a:blip r:embed="rId2"/>
          <a:srcRect/>
          <a:stretch>
            <a:fillRect/>
          </a:stretch>
        </p:blipFill>
        <p:spPr>
          <a:xfrm>
            <a:off x="4419600" y="1600200"/>
            <a:ext cx="4419600" cy="2932113"/>
          </a:xfrm>
          <a:noFill/>
        </p:spPr>
      </p:pic>
      <p:pic>
        <p:nvPicPr>
          <p:cNvPr id="1032" name="Picture 8" descr="C:\My Documents\My Pictures\Historical people\gasmasks.jpg"/>
          <p:cNvPicPr>
            <a:picLocks noChangeAspect="1" noChangeArrowheads="1"/>
          </p:cNvPicPr>
          <p:nvPr/>
        </p:nvPicPr>
        <p:blipFill>
          <a:blip r:embed="rId3" cstate="print"/>
          <a:srcRect/>
          <a:stretch>
            <a:fillRect/>
          </a:stretch>
        </p:blipFill>
        <p:spPr bwMode="auto">
          <a:xfrm>
            <a:off x="4953000" y="4267200"/>
            <a:ext cx="3429000" cy="2376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203325" y="265113"/>
            <a:ext cx="6111875" cy="366712"/>
          </a:xfrm>
          <a:prstGeom prst="rect">
            <a:avLst/>
          </a:prstGeom>
          <a:noFill/>
          <a:ln w="9525">
            <a:noFill/>
            <a:miter lim="800000"/>
            <a:headEnd/>
            <a:tailEnd/>
          </a:ln>
        </p:spPr>
        <p:txBody>
          <a:bodyPr>
            <a:spAutoFit/>
          </a:bodyPr>
          <a:lstStyle/>
          <a:p>
            <a:r>
              <a:rPr lang="en-US" sz="1800">
                <a:solidFill>
                  <a:schemeClr val="hlink"/>
                </a:solidFill>
                <a:latin typeface="Arial" charset="0"/>
              </a:rPr>
              <a:t>Salvadore Dali: </a:t>
            </a:r>
            <a:r>
              <a:rPr lang="en-US" sz="1800" i="1">
                <a:solidFill>
                  <a:schemeClr val="hlink"/>
                </a:solidFill>
                <a:latin typeface="Arial" charset="0"/>
              </a:rPr>
              <a:t>Illuminated  Pleasures</a:t>
            </a:r>
            <a:endParaRPr lang="en-US" sz="1800">
              <a:solidFill>
                <a:schemeClr val="hlink"/>
              </a:solidFill>
              <a:latin typeface="Arial" charset="0"/>
            </a:endParaRPr>
          </a:p>
        </p:txBody>
      </p:sp>
      <p:pic>
        <p:nvPicPr>
          <p:cNvPr id="40963" name="Picture 4" descr="Dali - Illuminated Pleasures"/>
          <p:cNvPicPr>
            <a:picLocks noChangeAspect="1" noChangeArrowheads="1"/>
          </p:cNvPicPr>
          <p:nvPr/>
        </p:nvPicPr>
        <p:blipFill>
          <a:blip r:embed="rId2"/>
          <a:srcRect/>
          <a:stretch>
            <a:fillRect/>
          </a:stretch>
        </p:blipFill>
        <p:spPr bwMode="auto">
          <a:xfrm>
            <a:off x="1066800" y="762000"/>
            <a:ext cx="7543800" cy="519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Text Box 3"/>
          <p:cNvSpPr txBox="1">
            <a:spLocks noChangeArrowheads="1"/>
          </p:cNvSpPr>
          <p:nvPr/>
        </p:nvSpPr>
        <p:spPr bwMode="auto">
          <a:xfrm>
            <a:off x="1203325" y="265113"/>
            <a:ext cx="6111875" cy="366712"/>
          </a:xfrm>
          <a:prstGeom prst="rect">
            <a:avLst/>
          </a:prstGeom>
          <a:noFill/>
          <a:ln w="9525">
            <a:noFill/>
            <a:miter lim="800000"/>
            <a:headEnd/>
            <a:tailEnd/>
          </a:ln>
        </p:spPr>
        <p:txBody>
          <a:bodyPr>
            <a:spAutoFit/>
          </a:bodyPr>
          <a:lstStyle/>
          <a:p>
            <a:r>
              <a:rPr lang="en-US" sz="1800" b="1">
                <a:solidFill>
                  <a:schemeClr val="hlink"/>
                </a:solidFill>
                <a:latin typeface="Arial" charset="0"/>
              </a:rPr>
              <a:t>Salvadore Dali</a:t>
            </a:r>
            <a:r>
              <a:rPr lang="en-US" sz="1800" i="1">
                <a:solidFill>
                  <a:schemeClr val="hlink"/>
                </a:solidFill>
                <a:latin typeface="Arial" charset="0"/>
              </a:rPr>
              <a:t>: Cannibalism in Autumn </a:t>
            </a:r>
            <a:r>
              <a:rPr lang="en-US" sz="1800">
                <a:solidFill>
                  <a:schemeClr val="hlink"/>
                </a:solidFill>
                <a:latin typeface="Arial" charset="0"/>
              </a:rPr>
              <a:t>(dadaism)</a:t>
            </a:r>
          </a:p>
        </p:txBody>
      </p:sp>
      <p:pic>
        <p:nvPicPr>
          <p:cNvPr id="41987" name="Picture 4" descr="Dali - Cannibalism in Autumn"/>
          <p:cNvPicPr>
            <a:picLocks noChangeAspect="1" noChangeArrowheads="1"/>
          </p:cNvPicPr>
          <p:nvPr/>
        </p:nvPicPr>
        <p:blipFill>
          <a:blip r:embed="rId2"/>
          <a:srcRect/>
          <a:stretch>
            <a:fillRect/>
          </a:stretch>
        </p:blipFill>
        <p:spPr bwMode="auto">
          <a:xfrm>
            <a:off x="2286000" y="685800"/>
            <a:ext cx="5772150"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990600" y="304800"/>
            <a:ext cx="6111875" cy="366713"/>
          </a:xfrm>
          <a:prstGeom prst="rect">
            <a:avLst/>
          </a:prstGeom>
          <a:noFill/>
          <a:ln w="9525">
            <a:noFill/>
            <a:miter lim="800000"/>
            <a:headEnd/>
            <a:tailEnd/>
          </a:ln>
        </p:spPr>
        <p:txBody>
          <a:bodyPr>
            <a:spAutoFit/>
          </a:bodyPr>
          <a:lstStyle/>
          <a:p>
            <a:r>
              <a:rPr lang="en-US" sz="1800">
                <a:solidFill>
                  <a:schemeClr val="hlink"/>
                </a:solidFill>
                <a:latin typeface="Arial" charset="0"/>
              </a:rPr>
              <a:t>Salvadore Dali: </a:t>
            </a:r>
            <a:r>
              <a:rPr lang="en-US" sz="1800" i="1">
                <a:solidFill>
                  <a:schemeClr val="hlink"/>
                </a:solidFill>
                <a:latin typeface="Arial" charset="0"/>
              </a:rPr>
              <a:t>The Persistence of Memory</a:t>
            </a:r>
            <a:endParaRPr lang="en-US" sz="1800">
              <a:solidFill>
                <a:schemeClr val="hlink"/>
              </a:solidFill>
              <a:latin typeface="Arial" charset="0"/>
            </a:endParaRPr>
          </a:p>
        </p:txBody>
      </p:sp>
      <p:pic>
        <p:nvPicPr>
          <p:cNvPr id="43011" name="Picture 4" descr="Dali - the persistence of memory"/>
          <p:cNvPicPr>
            <a:picLocks noChangeAspect="1" noChangeArrowheads="1"/>
          </p:cNvPicPr>
          <p:nvPr/>
        </p:nvPicPr>
        <p:blipFill>
          <a:blip r:embed="rId2"/>
          <a:srcRect/>
          <a:stretch>
            <a:fillRect/>
          </a:stretch>
        </p:blipFill>
        <p:spPr bwMode="auto">
          <a:xfrm>
            <a:off x="1143000" y="990600"/>
            <a:ext cx="6934200" cy="5072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0" y="1295400"/>
            <a:ext cx="3978275" cy="641350"/>
          </a:xfrm>
          <a:prstGeom prst="rect">
            <a:avLst/>
          </a:prstGeom>
          <a:noFill/>
          <a:ln w="9525">
            <a:noFill/>
            <a:miter lim="800000"/>
            <a:headEnd/>
            <a:tailEnd/>
          </a:ln>
        </p:spPr>
        <p:txBody>
          <a:bodyPr>
            <a:spAutoFit/>
          </a:bodyPr>
          <a:lstStyle/>
          <a:p>
            <a:r>
              <a:rPr lang="en-US" sz="1800">
                <a:solidFill>
                  <a:schemeClr val="tx1"/>
                </a:solidFill>
                <a:latin typeface="Arial" charset="0"/>
              </a:rPr>
              <a:t>Yves Tanguy - </a:t>
            </a:r>
            <a:r>
              <a:rPr lang="en-US" sz="1800" i="1">
                <a:solidFill>
                  <a:schemeClr val="tx1"/>
                </a:solidFill>
                <a:latin typeface="Arial" charset="0"/>
              </a:rPr>
              <a:t>Indefinite Divisibility </a:t>
            </a:r>
          </a:p>
          <a:p>
            <a:endParaRPr lang="en-US" sz="1800">
              <a:solidFill>
                <a:schemeClr val="tx1"/>
              </a:solidFill>
              <a:latin typeface="Arial" charset="0"/>
            </a:endParaRPr>
          </a:p>
        </p:txBody>
      </p:sp>
      <p:pic>
        <p:nvPicPr>
          <p:cNvPr id="44035" name="Picture 5" descr="tanguy"/>
          <p:cNvPicPr>
            <a:picLocks noChangeAspect="1" noChangeArrowheads="1"/>
          </p:cNvPicPr>
          <p:nvPr/>
        </p:nvPicPr>
        <p:blipFill>
          <a:blip r:embed="rId2"/>
          <a:srcRect/>
          <a:stretch>
            <a:fillRect/>
          </a:stretch>
        </p:blipFill>
        <p:spPr bwMode="auto">
          <a:xfrm>
            <a:off x="4191000" y="609600"/>
            <a:ext cx="4700588" cy="5551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762000" y="1295400"/>
            <a:ext cx="3216275" cy="915988"/>
          </a:xfrm>
          <a:prstGeom prst="rect">
            <a:avLst/>
          </a:prstGeom>
          <a:noFill/>
          <a:ln w="9525">
            <a:noFill/>
            <a:miter lim="800000"/>
            <a:headEnd/>
            <a:tailEnd/>
          </a:ln>
        </p:spPr>
        <p:txBody>
          <a:bodyPr>
            <a:spAutoFit/>
          </a:bodyPr>
          <a:lstStyle/>
          <a:p>
            <a:r>
              <a:rPr lang="en-US" sz="1800">
                <a:latin typeface="Arial" charset="0"/>
              </a:rPr>
              <a:t>Max Ernst – 1919-1920 - </a:t>
            </a:r>
            <a:r>
              <a:rPr lang="en-US" sz="1800" i="1">
                <a:latin typeface="Arial" charset="0"/>
              </a:rPr>
              <a:t>Little Machine </a:t>
            </a:r>
          </a:p>
          <a:p>
            <a:endParaRPr lang="en-US" sz="1800">
              <a:latin typeface="Arial" charset="0"/>
            </a:endParaRPr>
          </a:p>
        </p:txBody>
      </p:sp>
      <p:pic>
        <p:nvPicPr>
          <p:cNvPr id="45059" name="Picture 4" descr="45_6_lg"/>
          <p:cNvPicPr>
            <a:picLocks noChangeAspect="1" noChangeArrowheads="1"/>
          </p:cNvPicPr>
          <p:nvPr/>
        </p:nvPicPr>
        <p:blipFill>
          <a:blip r:embed="rId2"/>
          <a:srcRect/>
          <a:stretch>
            <a:fillRect/>
          </a:stretch>
        </p:blipFill>
        <p:spPr bwMode="auto">
          <a:xfrm>
            <a:off x="4191000" y="307975"/>
            <a:ext cx="4160838" cy="6550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2743200" y="304800"/>
            <a:ext cx="3216275" cy="366713"/>
          </a:xfrm>
          <a:prstGeom prst="rect">
            <a:avLst/>
          </a:prstGeom>
          <a:noFill/>
          <a:ln w="9525">
            <a:noFill/>
            <a:miter lim="800000"/>
            <a:headEnd/>
            <a:tailEnd/>
          </a:ln>
        </p:spPr>
        <p:txBody>
          <a:bodyPr>
            <a:spAutoFit/>
          </a:bodyPr>
          <a:lstStyle/>
          <a:p>
            <a:r>
              <a:rPr lang="en-US" sz="1800">
                <a:latin typeface="Arial" charset="0"/>
              </a:rPr>
              <a:t>Max Ernst – 1927 - </a:t>
            </a:r>
            <a:r>
              <a:rPr lang="en-US" sz="1800" i="1">
                <a:latin typeface="Arial" charset="0"/>
              </a:rPr>
              <a:t>The Kiss</a:t>
            </a:r>
            <a:endParaRPr lang="en-US" sz="1800">
              <a:latin typeface="Arial" charset="0"/>
            </a:endParaRPr>
          </a:p>
        </p:txBody>
      </p:sp>
      <p:pic>
        <p:nvPicPr>
          <p:cNvPr id="46084" name="Picture 5" descr="baa"/>
          <p:cNvPicPr>
            <a:picLocks noChangeAspect="1" noChangeArrowheads="1"/>
          </p:cNvPicPr>
          <p:nvPr/>
        </p:nvPicPr>
        <p:blipFill>
          <a:blip r:embed="rId2"/>
          <a:srcRect/>
          <a:stretch>
            <a:fillRect/>
          </a:stretch>
        </p:blipFill>
        <p:spPr bwMode="auto">
          <a:xfrm>
            <a:off x="1524000" y="1143000"/>
            <a:ext cx="6629400" cy="5316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p:txBody>
          <a:bodyPr/>
          <a:lstStyle/>
          <a:p>
            <a:pPr eaLnBrk="1" hangingPunct="1">
              <a:defRPr/>
            </a:pPr>
            <a:r>
              <a:rPr lang="en-US" smtClean="0">
                <a:solidFill>
                  <a:schemeClr val="folHlink"/>
                </a:solidFill>
              </a:rPr>
              <a:t>Various paintings from the inter-war era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3" descr="munch"/>
          <p:cNvPicPr>
            <a:picLocks noChangeAspect="1" noChangeArrowheads="1"/>
          </p:cNvPicPr>
          <p:nvPr/>
        </p:nvPicPr>
        <p:blipFill>
          <a:blip r:embed="rId2"/>
          <a:srcRect/>
          <a:stretch>
            <a:fillRect/>
          </a:stretch>
        </p:blipFill>
        <p:spPr bwMode="auto">
          <a:xfrm>
            <a:off x="3787775" y="231775"/>
            <a:ext cx="5356225" cy="6626225"/>
          </a:xfrm>
          <a:prstGeom prst="rect">
            <a:avLst/>
          </a:prstGeom>
          <a:noFill/>
          <a:ln w="9525">
            <a:noFill/>
            <a:miter lim="800000"/>
            <a:headEnd/>
            <a:tailEnd/>
          </a:ln>
        </p:spPr>
      </p:pic>
      <p:sp>
        <p:nvSpPr>
          <p:cNvPr id="48131" name="Text Box 4"/>
          <p:cNvSpPr txBox="1">
            <a:spLocks noChangeArrowheads="1"/>
          </p:cNvSpPr>
          <p:nvPr/>
        </p:nvSpPr>
        <p:spPr bwMode="auto">
          <a:xfrm>
            <a:off x="746125" y="649288"/>
            <a:ext cx="2530475" cy="1616075"/>
          </a:xfrm>
          <a:prstGeom prst="rect">
            <a:avLst/>
          </a:prstGeom>
          <a:noFill/>
          <a:ln w="9525">
            <a:noFill/>
            <a:miter lim="800000"/>
            <a:headEnd/>
            <a:tailEnd/>
          </a:ln>
        </p:spPr>
        <p:txBody>
          <a:bodyPr>
            <a:spAutoFit/>
          </a:bodyPr>
          <a:lstStyle/>
          <a:p>
            <a:r>
              <a:rPr lang="en-US" b="1">
                <a:latin typeface="Arial" charset="0"/>
              </a:rPr>
              <a:t>Edvund Munch</a:t>
            </a:r>
            <a:r>
              <a:rPr lang="en-US">
                <a:latin typeface="Arial" charset="0"/>
              </a:rPr>
              <a:t> </a:t>
            </a:r>
          </a:p>
          <a:p>
            <a:r>
              <a:rPr lang="en-US" i="1">
                <a:latin typeface="Arial" charset="0"/>
              </a:rPr>
              <a:t>Self-portrailt – between clock and bed</a:t>
            </a:r>
          </a:p>
          <a:p>
            <a:r>
              <a:rPr lang="en-US">
                <a:solidFill>
                  <a:schemeClr val="bg1"/>
                </a:solidFill>
                <a:latin typeface="Arial" charset="0"/>
              </a:rPr>
              <a:t>(Expressionism)</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5" name="Rectangle 5"/>
          <p:cNvSpPr>
            <a:spLocks noGrp="1" noChangeArrowheads="1"/>
          </p:cNvSpPr>
          <p:nvPr>
            <p:ph type="title"/>
          </p:nvPr>
        </p:nvSpPr>
        <p:spPr>
          <a:xfrm>
            <a:off x="317500" y="631825"/>
            <a:ext cx="4159250" cy="822325"/>
          </a:xfrm>
        </p:spPr>
        <p:txBody>
          <a:bodyPr/>
          <a:lstStyle/>
          <a:p>
            <a:pPr eaLnBrk="1" hangingPunct="1">
              <a:defRPr/>
            </a:pPr>
            <a:r>
              <a:rPr lang="en-US" sz="2400" smtClean="0">
                <a:solidFill>
                  <a:schemeClr val="folHlink"/>
                </a:solidFill>
              </a:rPr>
              <a:t>Edvard Munch</a:t>
            </a:r>
            <a:br>
              <a:rPr lang="en-US" sz="2400" smtClean="0">
                <a:solidFill>
                  <a:schemeClr val="folHlink"/>
                </a:solidFill>
              </a:rPr>
            </a:br>
            <a:r>
              <a:rPr lang="en-US" sz="2400" i="1" smtClean="0">
                <a:solidFill>
                  <a:schemeClr val="folHlink"/>
                </a:solidFill>
              </a:rPr>
              <a:t>Scream</a:t>
            </a:r>
            <a:endParaRPr lang="en-US" sz="2400" smtClean="0">
              <a:solidFill>
                <a:schemeClr val="folHlink"/>
              </a:solidFill>
            </a:endParaRPr>
          </a:p>
        </p:txBody>
      </p:sp>
      <p:pic>
        <p:nvPicPr>
          <p:cNvPr id="49155" name="Picture 4" descr="Munch - Scream - expressionism"/>
          <p:cNvPicPr>
            <a:picLocks noGrp="1" noChangeAspect="1" noChangeArrowheads="1"/>
          </p:cNvPicPr>
          <p:nvPr>
            <p:ph idx="1"/>
          </p:nvPr>
        </p:nvPicPr>
        <p:blipFill>
          <a:blip r:embed="rId2"/>
          <a:srcRect/>
          <a:stretch>
            <a:fillRect/>
          </a:stretch>
        </p:blipFill>
        <p:spPr>
          <a:xfrm>
            <a:off x="3657600" y="609600"/>
            <a:ext cx="4829175" cy="6248400"/>
          </a:xfr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3"/>
          <p:cNvSpPr txBox="1">
            <a:spLocks noChangeArrowheads="1"/>
          </p:cNvSpPr>
          <p:nvPr/>
        </p:nvSpPr>
        <p:spPr bwMode="auto">
          <a:xfrm>
            <a:off x="746125" y="649288"/>
            <a:ext cx="3216275" cy="1616075"/>
          </a:xfrm>
          <a:prstGeom prst="rect">
            <a:avLst/>
          </a:prstGeom>
          <a:noFill/>
          <a:ln w="9525">
            <a:noFill/>
            <a:miter lim="800000"/>
            <a:headEnd/>
            <a:tailEnd/>
          </a:ln>
        </p:spPr>
        <p:txBody>
          <a:bodyPr>
            <a:spAutoFit/>
          </a:bodyPr>
          <a:lstStyle/>
          <a:p>
            <a:r>
              <a:rPr lang="en-US" b="1">
                <a:latin typeface="Arial" charset="0"/>
              </a:rPr>
              <a:t>Piet Mondrian –</a:t>
            </a:r>
            <a:r>
              <a:rPr lang="en-US">
                <a:latin typeface="Arial" charset="0"/>
              </a:rPr>
              <a:t> 1918 - </a:t>
            </a:r>
            <a:r>
              <a:rPr lang="en-US" i="1">
                <a:latin typeface="Arial" charset="0"/>
              </a:rPr>
              <a:t>Composition with gray and light brown</a:t>
            </a:r>
          </a:p>
          <a:p>
            <a:r>
              <a:rPr lang="en-US">
                <a:latin typeface="Arial" charset="0"/>
              </a:rPr>
              <a:t>(abstract expressionism)</a:t>
            </a:r>
          </a:p>
          <a:p>
            <a:endParaRPr lang="en-US">
              <a:latin typeface="Arial" charset="0"/>
            </a:endParaRPr>
          </a:p>
        </p:txBody>
      </p:sp>
      <p:pic>
        <p:nvPicPr>
          <p:cNvPr id="50179" name="Picture 5" descr="gray-lt-brown"/>
          <p:cNvPicPr>
            <a:picLocks noChangeAspect="1" noChangeArrowheads="1"/>
          </p:cNvPicPr>
          <p:nvPr/>
        </p:nvPicPr>
        <p:blipFill>
          <a:blip r:embed="rId2"/>
          <a:srcRect/>
          <a:stretch>
            <a:fillRect/>
          </a:stretch>
        </p:blipFill>
        <p:spPr bwMode="auto">
          <a:xfrm>
            <a:off x="5191125" y="409575"/>
            <a:ext cx="3952875" cy="644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3200400" y="304800"/>
            <a:ext cx="4953000" cy="1143000"/>
          </a:xfrm>
        </p:spPr>
        <p:txBody>
          <a:bodyPr/>
          <a:lstStyle/>
          <a:p>
            <a:pPr eaLnBrk="1" hangingPunct="1">
              <a:defRPr/>
            </a:pPr>
            <a:r>
              <a:rPr lang="en-US" sz="4800" dirty="0" smtClean="0">
                <a:solidFill>
                  <a:schemeClr val="folHlink"/>
                </a:solidFill>
                <a:latin typeface="Lucida Bright" pitchFamily="18" charset="0"/>
              </a:rPr>
              <a:t>Paul Valery</a:t>
            </a:r>
            <a:br>
              <a:rPr lang="en-US" sz="4800" dirty="0" smtClean="0">
                <a:solidFill>
                  <a:schemeClr val="folHlink"/>
                </a:solidFill>
                <a:latin typeface="Lucida Bright" pitchFamily="18" charset="0"/>
              </a:rPr>
            </a:br>
            <a:r>
              <a:rPr lang="en-US" sz="4800" dirty="0" smtClean="0">
                <a:solidFill>
                  <a:schemeClr val="folHlink"/>
                </a:solidFill>
                <a:latin typeface="Lucida Bright" pitchFamily="18" charset="0"/>
              </a:rPr>
              <a:t>(1871-1945)</a:t>
            </a:r>
          </a:p>
        </p:txBody>
      </p:sp>
      <p:sp>
        <p:nvSpPr>
          <p:cNvPr id="122883" name="Rectangle 3"/>
          <p:cNvSpPr>
            <a:spLocks noGrp="1" noChangeArrowheads="1"/>
          </p:cNvSpPr>
          <p:nvPr>
            <p:ph type="body" idx="1"/>
          </p:nvPr>
        </p:nvSpPr>
        <p:spPr>
          <a:xfrm>
            <a:off x="3048000" y="1600200"/>
            <a:ext cx="5715000" cy="3200400"/>
          </a:xfrm>
        </p:spPr>
        <p:txBody>
          <a:bodyPr/>
          <a:lstStyle/>
          <a:p>
            <a:pPr eaLnBrk="1" hangingPunct="1"/>
            <a:r>
              <a:rPr lang="en-US" sz="4000" dirty="0" smtClean="0">
                <a:latin typeface="Calibri" pitchFamily="34" charset="0"/>
              </a:rPr>
              <a:t> </a:t>
            </a:r>
            <a:r>
              <a:rPr lang="en-US" sz="2800" dirty="0" smtClean="0">
                <a:solidFill>
                  <a:schemeClr val="folHlink"/>
                </a:solidFill>
                <a:latin typeface="Calibri" pitchFamily="34" charset="0"/>
              </a:rPr>
              <a:t>French poet</a:t>
            </a:r>
          </a:p>
          <a:p>
            <a:pPr eaLnBrk="1" hangingPunct="1">
              <a:buFont typeface="Wingdings" pitchFamily="2" charset="2"/>
              <a:buNone/>
            </a:pPr>
            <a:r>
              <a:rPr lang="en-US" sz="2800" i="1" dirty="0" smtClean="0">
                <a:solidFill>
                  <a:schemeClr val="folHlink"/>
                </a:solidFill>
                <a:latin typeface="Calibri" pitchFamily="34" charset="0"/>
              </a:rPr>
              <a:t>    “The storm has died away, and still we are restless, uneasy, as if the storm were about the break.  . . . Doubt and disorder are in us and with us. There is no thinking man . . . who can hope to dominate this anxiety, to escape from this impression of darkness.”</a:t>
            </a:r>
          </a:p>
        </p:txBody>
      </p:sp>
      <p:pic>
        <p:nvPicPr>
          <p:cNvPr id="122885" name="Picture 5" descr="http://www.franzoesisch-in-cannes.de/img/paul_valery.jpg"/>
          <p:cNvPicPr>
            <a:picLocks noChangeAspect="1" noChangeArrowheads="1"/>
          </p:cNvPicPr>
          <p:nvPr/>
        </p:nvPicPr>
        <p:blipFill>
          <a:blip r:embed="rId2"/>
          <a:srcRect/>
          <a:stretch>
            <a:fillRect/>
          </a:stretch>
        </p:blipFill>
        <p:spPr bwMode="auto">
          <a:xfrm>
            <a:off x="152400" y="1143000"/>
            <a:ext cx="296227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fighting-forms"/>
          <p:cNvPicPr>
            <a:picLocks noChangeAspect="1" noChangeArrowheads="1"/>
          </p:cNvPicPr>
          <p:nvPr/>
        </p:nvPicPr>
        <p:blipFill>
          <a:blip r:embed="rId2"/>
          <a:srcRect/>
          <a:stretch>
            <a:fillRect/>
          </a:stretch>
        </p:blipFill>
        <p:spPr bwMode="auto">
          <a:xfrm>
            <a:off x="1219200" y="1371600"/>
            <a:ext cx="6678613" cy="4672013"/>
          </a:xfrm>
          <a:prstGeom prst="rect">
            <a:avLst/>
          </a:prstGeom>
          <a:noFill/>
          <a:ln w="9525">
            <a:noFill/>
            <a:miter lim="800000"/>
            <a:headEnd/>
            <a:tailEnd/>
          </a:ln>
        </p:spPr>
      </p:pic>
      <p:sp>
        <p:nvSpPr>
          <p:cNvPr id="51203" name="Text Box 4"/>
          <p:cNvSpPr txBox="1">
            <a:spLocks noChangeArrowheads="1"/>
          </p:cNvSpPr>
          <p:nvPr/>
        </p:nvSpPr>
        <p:spPr bwMode="auto">
          <a:xfrm>
            <a:off x="822325" y="544513"/>
            <a:ext cx="4852988" cy="396875"/>
          </a:xfrm>
          <a:prstGeom prst="rect">
            <a:avLst/>
          </a:prstGeom>
          <a:noFill/>
          <a:ln w="9525">
            <a:noFill/>
            <a:miter lim="800000"/>
            <a:headEnd/>
            <a:tailEnd/>
          </a:ln>
        </p:spPr>
        <p:txBody>
          <a:bodyPr wrap="none">
            <a:spAutoFit/>
          </a:bodyPr>
          <a:lstStyle/>
          <a:p>
            <a:r>
              <a:rPr lang="en-US" b="1">
                <a:solidFill>
                  <a:schemeClr val="tx1"/>
                </a:solidFill>
                <a:latin typeface="Arial" charset="0"/>
              </a:rPr>
              <a:t>Franz Mark – 1913-1914 </a:t>
            </a:r>
            <a:r>
              <a:rPr lang="en-US" i="1">
                <a:solidFill>
                  <a:schemeClr val="tx1"/>
                </a:solidFill>
                <a:latin typeface="Arial" charset="0"/>
              </a:rPr>
              <a:t>Fighting Forms </a:t>
            </a:r>
            <a:endParaRPr lang="en-US" b="1">
              <a:solidFill>
                <a:schemeClr val="tx1"/>
              </a:solidFill>
              <a:latin typeface="Arial" charset="0"/>
            </a:endParaRPr>
          </a:p>
        </p:txBody>
      </p:sp>
      <p:sp>
        <p:nvSpPr>
          <p:cNvPr id="51204" name="Text Box 5"/>
          <p:cNvSpPr txBox="1">
            <a:spLocks noChangeArrowheads="1"/>
          </p:cNvSpPr>
          <p:nvPr/>
        </p:nvSpPr>
        <p:spPr bwMode="auto">
          <a:xfrm>
            <a:off x="3886200" y="6461125"/>
            <a:ext cx="4400550" cy="396875"/>
          </a:xfrm>
          <a:prstGeom prst="rect">
            <a:avLst/>
          </a:prstGeom>
          <a:noFill/>
          <a:ln w="9525">
            <a:noFill/>
            <a:miter lim="800000"/>
            <a:headEnd/>
            <a:tailEnd/>
          </a:ln>
        </p:spPr>
        <p:txBody>
          <a:bodyPr wrap="none">
            <a:spAutoFit/>
          </a:bodyPr>
          <a:lstStyle/>
          <a:p>
            <a:r>
              <a:rPr lang="en-US" i="1">
                <a:solidFill>
                  <a:schemeClr val="bg1"/>
                </a:solidFill>
                <a:latin typeface="Arial" charset="0"/>
              </a:rPr>
              <a:t>This German artist was killed in WWI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228600"/>
            <a:ext cx="4076700" cy="396875"/>
          </a:xfrm>
          <a:prstGeom prst="rect">
            <a:avLst/>
          </a:prstGeom>
          <a:noFill/>
          <a:ln w="9525">
            <a:noFill/>
            <a:miter lim="800000"/>
            <a:headEnd/>
            <a:tailEnd/>
          </a:ln>
        </p:spPr>
        <p:txBody>
          <a:bodyPr wrap="none">
            <a:spAutoFit/>
          </a:bodyPr>
          <a:lstStyle/>
          <a:p>
            <a:r>
              <a:rPr lang="en-US" b="1">
                <a:latin typeface="Arial" charset="0"/>
              </a:rPr>
              <a:t>Franz Mark – </a:t>
            </a:r>
            <a:r>
              <a:rPr lang="en-US" i="1">
                <a:latin typeface="Arial" charset="0"/>
              </a:rPr>
              <a:t>The Fate of Animals</a:t>
            </a:r>
            <a:endParaRPr lang="en-US" b="1" i="1">
              <a:latin typeface="Arial" charset="0"/>
            </a:endParaRPr>
          </a:p>
        </p:txBody>
      </p:sp>
      <p:pic>
        <p:nvPicPr>
          <p:cNvPr id="52227" name="Picture 6" descr="fate-animals"/>
          <p:cNvPicPr>
            <a:picLocks noChangeAspect="1" noChangeArrowheads="1"/>
          </p:cNvPicPr>
          <p:nvPr/>
        </p:nvPicPr>
        <p:blipFill>
          <a:blip r:embed="rId2"/>
          <a:srcRect/>
          <a:stretch>
            <a:fillRect/>
          </a:stretch>
        </p:blipFill>
        <p:spPr bwMode="auto">
          <a:xfrm>
            <a:off x="533400" y="685800"/>
            <a:ext cx="8001000" cy="588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809625" y="228600"/>
            <a:ext cx="4600575" cy="701675"/>
          </a:xfrm>
          <a:prstGeom prst="rect">
            <a:avLst/>
          </a:prstGeom>
          <a:noFill/>
          <a:ln w="9525">
            <a:noFill/>
            <a:miter lim="800000"/>
            <a:headEnd/>
            <a:tailEnd/>
          </a:ln>
        </p:spPr>
        <p:txBody>
          <a:bodyPr wrap="none">
            <a:spAutoFit/>
          </a:bodyPr>
          <a:lstStyle/>
          <a:p>
            <a:r>
              <a:rPr lang="en-US" b="1">
                <a:latin typeface="Arial" charset="0"/>
              </a:rPr>
              <a:t>Henri Monet – </a:t>
            </a:r>
            <a:r>
              <a:rPr lang="en-US">
                <a:latin typeface="Arial" charset="0"/>
              </a:rPr>
              <a:t>1916-1923</a:t>
            </a:r>
            <a:r>
              <a:rPr lang="en-US" b="1">
                <a:latin typeface="Arial" charset="0"/>
              </a:rPr>
              <a:t> </a:t>
            </a:r>
            <a:r>
              <a:rPr lang="en-US" i="1">
                <a:latin typeface="Arial" charset="0"/>
              </a:rPr>
              <a:t>Water Lillies</a:t>
            </a:r>
          </a:p>
          <a:p>
            <a:r>
              <a:rPr lang="en-US">
                <a:latin typeface="Arial" charset="0"/>
              </a:rPr>
              <a:t>(Impressionism)</a:t>
            </a:r>
          </a:p>
        </p:txBody>
      </p:sp>
      <p:pic>
        <p:nvPicPr>
          <p:cNvPr id="53251" name="Picture 5" descr="monet"/>
          <p:cNvPicPr>
            <a:picLocks noChangeAspect="1" noChangeArrowheads="1"/>
          </p:cNvPicPr>
          <p:nvPr/>
        </p:nvPicPr>
        <p:blipFill>
          <a:blip r:embed="rId2"/>
          <a:srcRect/>
          <a:stretch>
            <a:fillRect/>
          </a:stretch>
        </p:blipFill>
        <p:spPr bwMode="auto">
          <a:xfrm>
            <a:off x="838200" y="1371600"/>
            <a:ext cx="7269163" cy="4697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ctrTitle"/>
          </p:nvPr>
        </p:nvSpPr>
        <p:spPr>
          <a:xfrm>
            <a:off x="838200" y="1600200"/>
            <a:ext cx="7772400" cy="1470025"/>
          </a:xfrm>
        </p:spPr>
        <p:txBody>
          <a:bodyPr/>
          <a:lstStyle/>
          <a:p>
            <a:pPr eaLnBrk="1" hangingPunct="1">
              <a:defRPr/>
            </a:pPr>
            <a:r>
              <a:rPr lang="en-US" smtClean="0">
                <a:solidFill>
                  <a:schemeClr val="folHlink"/>
                </a:solidFill>
              </a:rPr>
              <a:t>Post War Architecture</a:t>
            </a:r>
          </a:p>
        </p:txBody>
      </p:sp>
      <p:sp>
        <p:nvSpPr>
          <p:cNvPr id="54275" name="Rectangle 5"/>
          <p:cNvSpPr>
            <a:spLocks noGrp="1" noChangeArrowheads="1"/>
          </p:cNvSpPr>
          <p:nvPr>
            <p:ph type="subTitle" idx="1"/>
          </p:nvPr>
        </p:nvSpPr>
        <p:spPr/>
        <p:txBody>
          <a:bodyPr/>
          <a:lstStyle/>
          <a:p>
            <a:pPr eaLnBrk="1" hangingPunct="1">
              <a:lnSpc>
                <a:spcPct val="90000"/>
              </a:lnSpc>
            </a:pPr>
            <a:r>
              <a:rPr lang="en-US" sz="2800" smtClean="0">
                <a:solidFill>
                  <a:schemeClr val="folHlink"/>
                </a:solidFill>
              </a:rPr>
              <a:t>Post war architecture became more functional that earlier work. Frank Lloyd Wright was one of the most influential architects of the period.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type="body" sz="half" idx="1"/>
          </p:nvPr>
        </p:nvSpPr>
        <p:spPr>
          <a:xfrm>
            <a:off x="685800" y="1600200"/>
            <a:ext cx="5829300" cy="3671888"/>
          </a:xfrm>
        </p:spPr>
        <p:txBody>
          <a:bodyPr/>
          <a:lstStyle/>
          <a:p>
            <a:pPr eaLnBrk="1" hangingPunct="1"/>
            <a:r>
              <a:rPr lang="en-US" sz="2800" dirty="0" smtClean="0">
                <a:solidFill>
                  <a:schemeClr val="folHlink"/>
                </a:solidFill>
              </a:rPr>
              <a:t>Post war architecture became more functional that earlier work. Frank Lloyd Wright was one of the most influential architects of the period.</a:t>
            </a:r>
          </a:p>
          <a:p>
            <a:pPr eaLnBrk="1" hangingPunct="1"/>
            <a:r>
              <a:rPr lang="en-US" sz="2800" dirty="0" smtClean="0">
                <a:solidFill>
                  <a:schemeClr val="folHlink"/>
                </a:solidFill>
              </a:rPr>
              <a:t>Wright became known for a simplicity of design that broke with the more ornamental styles of the Victorian age. </a:t>
            </a:r>
          </a:p>
          <a:p>
            <a:pPr eaLnBrk="1" hangingPunct="1">
              <a:buFont typeface="Wingdings" pitchFamily="2" charset="2"/>
              <a:buNone/>
            </a:pPr>
            <a:endParaRPr lang="en-US" sz="2800" dirty="0" smtClean="0">
              <a:solidFill>
                <a:schemeClr val="folHlink"/>
              </a:solidFill>
            </a:endParaRPr>
          </a:p>
        </p:txBody>
      </p:sp>
      <p:pic>
        <p:nvPicPr>
          <p:cNvPr id="55299" name="Picture 5" descr="Frank%20Lloyd%20Wright"/>
          <p:cNvPicPr>
            <a:picLocks noGrp="1" noChangeAspect="1" noChangeArrowheads="1"/>
          </p:cNvPicPr>
          <p:nvPr>
            <p:ph sz="half" idx="2"/>
          </p:nvPr>
        </p:nvPicPr>
        <p:blipFill>
          <a:blip r:embed="rId2"/>
          <a:srcRect/>
          <a:stretch>
            <a:fillRect/>
          </a:stretch>
        </p:blipFill>
        <p:spPr>
          <a:xfrm>
            <a:off x="6781800" y="1447800"/>
            <a:ext cx="1905000" cy="2628900"/>
          </a:xfrm>
          <a:noFill/>
        </p:spPr>
      </p:pic>
      <p:sp>
        <p:nvSpPr>
          <p:cNvPr id="55300" name="Rectangle 5"/>
          <p:cNvSpPr>
            <a:spLocks noChangeArrowheads="1"/>
          </p:cNvSpPr>
          <p:nvPr/>
        </p:nvSpPr>
        <p:spPr bwMode="auto">
          <a:xfrm>
            <a:off x="304800" y="685800"/>
            <a:ext cx="6629400" cy="769441"/>
          </a:xfrm>
          <a:prstGeom prst="rect">
            <a:avLst/>
          </a:prstGeom>
          <a:noFill/>
          <a:ln w="9525">
            <a:noFill/>
            <a:miter lim="800000"/>
            <a:headEnd/>
            <a:tailEnd/>
          </a:ln>
        </p:spPr>
        <p:txBody>
          <a:bodyPr wrap="square">
            <a:spAutoFit/>
          </a:bodyPr>
          <a:lstStyle/>
          <a:p>
            <a:r>
              <a:rPr lang="en-US" sz="4400" dirty="0" smtClean="0">
                <a:latin typeface="Lucida Bright" pitchFamily="18" charset="0"/>
              </a:rPr>
              <a:t>Frank Lloyd Wright</a:t>
            </a:r>
            <a:endParaRPr lang="en-US" sz="4400" dirty="0">
              <a:latin typeface="Lucida Bright"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4" descr="05 - FLWright - Allen house"/>
          <p:cNvPicPr>
            <a:picLocks noChangeAspect="1" noChangeArrowheads="1"/>
          </p:cNvPicPr>
          <p:nvPr/>
        </p:nvPicPr>
        <p:blipFill>
          <a:blip r:embed="rId2"/>
          <a:srcRect/>
          <a:stretch>
            <a:fillRect/>
          </a:stretch>
        </p:blipFill>
        <p:spPr bwMode="auto">
          <a:xfrm>
            <a:off x="609600" y="1143000"/>
            <a:ext cx="7839075" cy="4695825"/>
          </a:xfrm>
          <a:prstGeom prst="rect">
            <a:avLst/>
          </a:prstGeom>
          <a:noFill/>
          <a:ln w="9525">
            <a:noFill/>
            <a:miter lim="800000"/>
            <a:headEnd/>
            <a:tailEnd/>
          </a:ln>
        </p:spPr>
      </p:pic>
      <p:sp>
        <p:nvSpPr>
          <p:cNvPr id="56323" name="Text Box 5"/>
          <p:cNvSpPr txBox="1">
            <a:spLocks noChangeArrowheads="1"/>
          </p:cNvSpPr>
          <p:nvPr/>
        </p:nvSpPr>
        <p:spPr bwMode="auto">
          <a:xfrm>
            <a:off x="2346325" y="239713"/>
            <a:ext cx="4600575" cy="396875"/>
          </a:xfrm>
          <a:prstGeom prst="rect">
            <a:avLst/>
          </a:prstGeom>
          <a:noFill/>
          <a:ln w="9525">
            <a:noFill/>
            <a:miter lim="800000"/>
            <a:headEnd/>
            <a:tailEnd/>
          </a:ln>
        </p:spPr>
        <p:txBody>
          <a:bodyPr wrap="none">
            <a:spAutoFit/>
          </a:bodyPr>
          <a:lstStyle/>
          <a:p>
            <a:r>
              <a:rPr lang="en-US" b="1">
                <a:latin typeface="Arial" charset="0"/>
              </a:rPr>
              <a:t>Frank Lloyd Wright - </a:t>
            </a:r>
            <a:r>
              <a:rPr lang="en-US" i="1">
                <a:latin typeface="Arial" charset="0"/>
              </a:rPr>
              <a:t>The Allen House</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9" descr="flwflw1"/>
          <p:cNvPicPr>
            <a:picLocks noGrp="1" noChangeAspect="1" noChangeArrowheads="1"/>
          </p:cNvPicPr>
          <p:nvPr>
            <p:ph/>
          </p:nvPr>
        </p:nvPicPr>
        <p:blipFill>
          <a:blip r:embed="rId2"/>
          <a:srcRect/>
          <a:stretch>
            <a:fillRect/>
          </a:stretch>
        </p:blipFill>
        <p:spPr>
          <a:xfrm>
            <a:off x="1117600" y="1208088"/>
            <a:ext cx="7021513" cy="4635500"/>
          </a:xfr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685800" y="700088"/>
            <a:ext cx="7772400" cy="1052512"/>
          </a:xfrm>
        </p:spPr>
        <p:txBody>
          <a:bodyPr/>
          <a:lstStyle/>
          <a:p>
            <a:pPr eaLnBrk="1" hangingPunct="1">
              <a:defRPr/>
            </a:pPr>
            <a:r>
              <a:rPr lang="en-US" sz="4000" smtClean="0">
                <a:solidFill>
                  <a:schemeClr val="folHlink"/>
                </a:solidFill>
              </a:rPr>
              <a:t>Other developments of the period</a:t>
            </a:r>
          </a:p>
        </p:txBody>
      </p:sp>
      <p:sp>
        <p:nvSpPr>
          <p:cNvPr id="58371" name="Rectangle 3"/>
          <p:cNvSpPr>
            <a:spLocks noGrp="1" noChangeArrowheads="1"/>
          </p:cNvSpPr>
          <p:nvPr>
            <p:ph type="body" idx="1"/>
          </p:nvPr>
        </p:nvSpPr>
        <p:spPr>
          <a:xfrm>
            <a:off x="381000" y="1524000"/>
            <a:ext cx="5257800" cy="3200400"/>
          </a:xfrm>
        </p:spPr>
        <p:txBody>
          <a:bodyPr/>
          <a:lstStyle/>
          <a:p>
            <a:pPr eaLnBrk="1" hangingPunct="1"/>
            <a:r>
              <a:rPr lang="en-US" smtClean="0">
                <a:solidFill>
                  <a:schemeClr val="folHlink"/>
                </a:solidFill>
              </a:rPr>
              <a:t>Lucky Charles Lindbergh made the first trans-Atlantic flight in 1927</a:t>
            </a:r>
          </a:p>
        </p:txBody>
      </p:sp>
      <p:pic>
        <p:nvPicPr>
          <p:cNvPr id="58372" name="Picture 5" descr="lindbergh"/>
          <p:cNvPicPr>
            <a:picLocks noChangeAspect="1" noChangeArrowheads="1"/>
          </p:cNvPicPr>
          <p:nvPr/>
        </p:nvPicPr>
        <p:blipFill>
          <a:blip r:embed="rId2"/>
          <a:srcRect/>
          <a:stretch>
            <a:fillRect/>
          </a:stretch>
        </p:blipFill>
        <p:spPr bwMode="auto">
          <a:xfrm>
            <a:off x="5791200" y="1676400"/>
            <a:ext cx="2571750" cy="3228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5" descr="Lind5"/>
          <p:cNvPicPr>
            <a:picLocks noChangeAspect="1" noChangeArrowheads="1"/>
          </p:cNvPicPr>
          <p:nvPr/>
        </p:nvPicPr>
        <p:blipFill>
          <a:blip r:embed="rId2"/>
          <a:srcRect/>
          <a:stretch>
            <a:fillRect/>
          </a:stretch>
        </p:blipFill>
        <p:spPr bwMode="auto">
          <a:xfrm>
            <a:off x="762000" y="762000"/>
            <a:ext cx="7696200" cy="514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9" descr="fordassemblylinehist102"/>
          <p:cNvPicPr>
            <a:picLocks noChangeAspect="1" noChangeArrowheads="1"/>
          </p:cNvPicPr>
          <p:nvPr/>
        </p:nvPicPr>
        <p:blipFill>
          <a:blip r:embed="rId2"/>
          <a:srcRect/>
          <a:stretch>
            <a:fillRect/>
          </a:stretch>
        </p:blipFill>
        <p:spPr bwMode="auto">
          <a:xfrm>
            <a:off x="609600" y="1066800"/>
            <a:ext cx="7696200" cy="4814888"/>
          </a:xfrm>
          <a:prstGeom prst="rect">
            <a:avLst/>
          </a:prstGeom>
          <a:noFill/>
          <a:ln w="9525">
            <a:noFill/>
            <a:miter lim="800000"/>
            <a:headEnd/>
            <a:tailEnd/>
          </a:ln>
        </p:spPr>
      </p:pic>
      <p:sp>
        <p:nvSpPr>
          <p:cNvPr id="60419" name="Text Box 10"/>
          <p:cNvSpPr txBox="1">
            <a:spLocks noChangeArrowheads="1"/>
          </p:cNvSpPr>
          <p:nvPr/>
        </p:nvSpPr>
        <p:spPr bwMode="auto">
          <a:xfrm>
            <a:off x="685800" y="304800"/>
            <a:ext cx="7543800" cy="641350"/>
          </a:xfrm>
          <a:prstGeom prst="rect">
            <a:avLst/>
          </a:prstGeom>
          <a:noFill/>
          <a:ln w="9525">
            <a:noFill/>
            <a:miter lim="800000"/>
            <a:headEnd/>
            <a:tailEnd/>
          </a:ln>
        </p:spPr>
        <p:txBody>
          <a:bodyPr>
            <a:spAutoFit/>
          </a:bodyPr>
          <a:lstStyle/>
          <a:p>
            <a:r>
              <a:rPr lang="en-US" sz="1800" i="1">
                <a:solidFill>
                  <a:schemeClr val="tx1"/>
                </a:solidFill>
                <a:latin typeface="Arial" charset="0"/>
              </a:rPr>
              <a:t>Thanks to the success of the assembly line, automobiles were now able to be produced much faster and much less expensively.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3200400" y="304800"/>
            <a:ext cx="4953000" cy="1143000"/>
          </a:xfrm>
        </p:spPr>
        <p:txBody>
          <a:bodyPr/>
          <a:lstStyle/>
          <a:p>
            <a:pPr eaLnBrk="1" hangingPunct="1">
              <a:defRPr/>
            </a:pPr>
            <a:r>
              <a:rPr lang="en-US" sz="4800" dirty="0" smtClean="0">
                <a:solidFill>
                  <a:schemeClr val="folHlink"/>
                </a:solidFill>
                <a:latin typeface="Lucida Bright" pitchFamily="18" charset="0"/>
              </a:rPr>
              <a:t>Paul Valery</a:t>
            </a:r>
            <a:br>
              <a:rPr lang="en-US" sz="4800" dirty="0" smtClean="0">
                <a:solidFill>
                  <a:schemeClr val="folHlink"/>
                </a:solidFill>
                <a:latin typeface="Lucida Bright" pitchFamily="18" charset="0"/>
              </a:rPr>
            </a:br>
            <a:r>
              <a:rPr lang="en-US" sz="4800" dirty="0" smtClean="0">
                <a:solidFill>
                  <a:schemeClr val="folHlink"/>
                </a:solidFill>
                <a:latin typeface="Lucida Bright" pitchFamily="18" charset="0"/>
              </a:rPr>
              <a:t>(1871-1945)</a:t>
            </a:r>
          </a:p>
        </p:txBody>
      </p:sp>
      <p:sp>
        <p:nvSpPr>
          <p:cNvPr id="122883" name="Rectangle 3"/>
          <p:cNvSpPr>
            <a:spLocks noGrp="1" noChangeArrowheads="1"/>
          </p:cNvSpPr>
          <p:nvPr>
            <p:ph type="body" idx="1"/>
          </p:nvPr>
        </p:nvSpPr>
        <p:spPr>
          <a:xfrm>
            <a:off x="3048000" y="1600200"/>
            <a:ext cx="5715000" cy="3200400"/>
          </a:xfrm>
        </p:spPr>
        <p:txBody>
          <a:bodyPr/>
          <a:lstStyle/>
          <a:p>
            <a:pPr eaLnBrk="1" hangingPunct="1"/>
            <a:r>
              <a:rPr lang="en-US" sz="4000" dirty="0" smtClean="0">
                <a:latin typeface="Calibri" pitchFamily="34" charset="0"/>
              </a:rPr>
              <a:t> </a:t>
            </a:r>
            <a:r>
              <a:rPr lang="en-US" sz="2800" i="1" dirty="0" smtClean="0">
                <a:latin typeface="Calibri" pitchFamily="34" charset="0"/>
              </a:rPr>
              <a:t>“We are a very unfortunate generation, whose lot has been to see the moment of our passage through life coincide with the arrival of great and terrifying events, the echo of which will resound through all our lives.”</a:t>
            </a:r>
            <a:endParaRPr lang="en-US" sz="2800" i="1" dirty="0" smtClean="0">
              <a:solidFill>
                <a:schemeClr val="folHlink"/>
              </a:solidFill>
              <a:latin typeface="Calibri" pitchFamily="34" charset="0"/>
            </a:endParaRPr>
          </a:p>
        </p:txBody>
      </p:sp>
      <p:pic>
        <p:nvPicPr>
          <p:cNvPr id="122885" name="Picture 5" descr="http://www.franzoesisch-in-cannes.de/img/paul_valery.jpg"/>
          <p:cNvPicPr>
            <a:picLocks noChangeAspect="1" noChangeArrowheads="1"/>
          </p:cNvPicPr>
          <p:nvPr/>
        </p:nvPicPr>
        <p:blipFill>
          <a:blip r:embed="rId2"/>
          <a:srcRect/>
          <a:stretch>
            <a:fillRect/>
          </a:stretch>
        </p:blipFill>
        <p:spPr bwMode="auto">
          <a:xfrm>
            <a:off x="152400" y="1143000"/>
            <a:ext cx="296227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5" descr="1929ModelA"/>
          <p:cNvPicPr>
            <a:picLocks noChangeAspect="1" noChangeArrowheads="1"/>
          </p:cNvPicPr>
          <p:nvPr/>
        </p:nvPicPr>
        <p:blipFill>
          <a:blip r:embed="rId2"/>
          <a:srcRect/>
          <a:stretch>
            <a:fillRect/>
          </a:stretch>
        </p:blipFill>
        <p:spPr bwMode="auto">
          <a:xfrm>
            <a:off x="609600" y="990600"/>
            <a:ext cx="7848600" cy="4705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5" descr="YourCar2LC"/>
          <p:cNvPicPr>
            <a:picLocks noChangeAspect="1" noChangeArrowheads="1"/>
          </p:cNvPicPr>
          <p:nvPr/>
        </p:nvPicPr>
        <p:blipFill>
          <a:blip r:embed="rId2"/>
          <a:srcRect/>
          <a:stretch>
            <a:fillRect/>
          </a:stretch>
        </p:blipFill>
        <p:spPr bwMode="auto">
          <a:xfrm>
            <a:off x="4114800" y="76200"/>
            <a:ext cx="4748213" cy="6505575"/>
          </a:xfrm>
          <a:prstGeom prst="rect">
            <a:avLst/>
          </a:prstGeom>
          <a:noFill/>
          <a:ln w="9525">
            <a:noFill/>
            <a:miter lim="800000"/>
            <a:headEnd/>
            <a:tailEnd/>
          </a:ln>
        </p:spPr>
      </p:pic>
      <p:sp>
        <p:nvSpPr>
          <p:cNvPr id="62467" name="Text Box 6"/>
          <p:cNvSpPr txBox="1">
            <a:spLocks noChangeArrowheads="1"/>
          </p:cNvSpPr>
          <p:nvPr/>
        </p:nvSpPr>
        <p:spPr bwMode="auto">
          <a:xfrm>
            <a:off x="669925" y="696913"/>
            <a:ext cx="2911475" cy="1006475"/>
          </a:xfrm>
          <a:prstGeom prst="rect">
            <a:avLst/>
          </a:prstGeom>
          <a:noFill/>
          <a:ln w="9525">
            <a:noFill/>
            <a:miter lim="800000"/>
            <a:headEnd/>
            <a:tailEnd/>
          </a:ln>
        </p:spPr>
        <p:txBody>
          <a:bodyPr>
            <a:spAutoFit/>
          </a:bodyPr>
          <a:lstStyle/>
          <a:p>
            <a:r>
              <a:rPr lang="en-US" b="1" i="1">
                <a:latin typeface="Arial" charset="0"/>
              </a:rPr>
              <a:t>A new culture based on the automobile was soon to develop.</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5" descr="r_0250"/>
          <p:cNvPicPr>
            <a:picLocks noChangeAspect="1" noChangeArrowheads="1"/>
          </p:cNvPicPr>
          <p:nvPr/>
        </p:nvPicPr>
        <p:blipFill>
          <a:blip r:embed="rId2"/>
          <a:srcRect/>
          <a:stretch>
            <a:fillRect/>
          </a:stretch>
        </p:blipFill>
        <p:spPr bwMode="auto">
          <a:xfrm>
            <a:off x="4572000" y="914400"/>
            <a:ext cx="3719513" cy="5081588"/>
          </a:xfrm>
          <a:prstGeom prst="rect">
            <a:avLst/>
          </a:prstGeom>
          <a:noFill/>
          <a:ln w="9525">
            <a:noFill/>
            <a:miter lim="800000"/>
            <a:headEnd/>
            <a:tailEnd/>
          </a:ln>
        </p:spPr>
      </p:pic>
      <p:sp>
        <p:nvSpPr>
          <p:cNvPr id="63491" name="Text Box 6"/>
          <p:cNvSpPr txBox="1">
            <a:spLocks noChangeArrowheads="1"/>
          </p:cNvSpPr>
          <p:nvPr/>
        </p:nvSpPr>
        <p:spPr bwMode="auto">
          <a:xfrm>
            <a:off x="838200" y="1447800"/>
            <a:ext cx="2911475" cy="2225675"/>
          </a:xfrm>
          <a:prstGeom prst="rect">
            <a:avLst/>
          </a:prstGeom>
          <a:noFill/>
          <a:ln w="9525">
            <a:noFill/>
            <a:miter lim="800000"/>
            <a:headEnd/>
            <a:tailEnd/>
          </a:ln>
        </p:spPr>
        <p:txBody>
          <a:bodyPr>
            <a:spAutoFit/>
          </a:bodyPr>
          <a:lstStyle/>
          <a:p>
            <a:r>
              <a:rPr lang="en-US" b="1" i="1">
                <a:latin typeface="Arial" charset="0"/>
              </a:rPr>
              <a:t>Improvements in radios helped make the world a smaller place as information could now be transmitted to the awaiting public.</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5" descr="CRYS72"/>
          <p:cNvPicPr>
            <a:picLocks noChangeAspect="1" noChangeArrowheads="1"/>
          </p:cNvPicPr>
          <p:nvPr/>
        </p:nvPicPr>
        <p:blipFill>
          <a:blip r:embed="rId2"/>
          <a:srcRect/>
          <a:stretch>
            <a:fillRect/>
          </a:stretch>
        </p:blipFill>
        <p:spPr bwMode="auto">
          <a:xfrm>
            <a:off x="228600" y="228600"/>
            <a:ext cx="1360488" cy="2109788"/>
          </a:xfrm>
          <a:prstGeom prst="rect">
            <a:avLst/>
          </a:prstGeom>
          <a:noFill/>
          <a:ln w="9525">
            <a:noFill/>
            <a:miter lim="800000"/>
            <a:headEnd/>
            <a:tailEnd/>
          </a:ln>
        </p:spPr>
      </p:pic>
      <p:pic>
        <p:nvPicPr>
          <p:cNvPr id="64515" name="Picture 9" descr="cosmos-v4"/>
          <p:cNvPicPr>
            <a:picLocks noChangeAspect="1" noChangeArrowheads="1"/>
          </p:cNvPicPr>
          <p:nvPr/>
        </p:nvPicPr>
        <p:blipFill>
          <a:blip r:embed="rId3"/>
          <a:srcRect/>
          <a:stretch>
            <a:fillRect/>
          </a:stretch>
        </p:blipFill>
        <p:spPr bwMode="auto">
          <a:xfrm>
            <a:off x="4648200" y="2667000"/>
            <a:ext cx="1881188" cy="2484438"/>
          </a:xfrm>
          <a:prstGeom prst="rect">
            <a:avLst/>
          </a:prstGeom>
          <a:noFill/>
          <a:ln w="9525">
            <a:noFill/>
            <a:miter lim="800000"/>
            <a:headEnd/>
            <a:tailEnd/>
          </a:ln>
        </p:spPr>
      </p:pic>
      <p:pic>
        <p:nvPicPr>
          <p:cNvPr id="64516" name="Picture 13" descr="radiola-viia"/>
          <p:cNvPicPr>
            <a:picLocks noChangeAspect="1" noChangeArrowheads="1"/>
          </p:cNvPicPr>
          <p:nvPr/>
        </p:nvPicPr>
        <p:blipFill>
          <a:blip r:embed="rId4"/>
          <a:srcRect/>
          <a:stretch>
            <a:fillRect/>
          </a:stretch>
        </p:blipFill>
        <p:spPr bwMode="auto">
          <a:xfrm>
            <a:off x="2438400" y="990600"/>
            <a:ext cx="2247900" cy="2022475"/>
          </a:xfrm>
          <a:prstGeom prst="rect">
            <a:avLst/>
          </a:prstGeom>
          <a:noFill/>
          <a:ln w="9525">
            <a:noFill/>
            <a:miter lim="800000"/>
            <a:headEnd/>
            <a:tailEnd/>
          </a:ln>
        </p:spPr>
      </p:pic>
      <p:sp>
        <p:nvSpPr>
          <p:cNvPr id="64517" name="Text Box 14"/>
          <p:cNvSpPr txBox="1">
            <a:spLocks noChangeArrowheads="1"/>
          </p:cNvSpPr>
          <p:nvPr/>
        </p:nvSpPr>
        <p:spPr bwMode="auto">
          <a:xfrm>
            <a:off x="533400" y="3505200"/>
            <a:ext cx="3521075" cy="1190625"/>
          </a:xfrm>
          <a:prstGeom prst="rect">
            <a:avLst/>
          </a:prstGeom>
          <a:noFill/>
          <a:ln w="9525">
            <a:noFill/>
            <a:miter lim="800000"/>
            <a:headEnd/>
            <a:tailEnd/>
          </a:ln>
        </p:spPr>
        <p:txBody>
          <a:bodyPr>
            <a:spAutoFit/>
          </a:bodyPr>
          <a:lstStyle/>
          <a:p>
            <a:r>
              <a:rPr lang="en-US" sz="1800" b="1" i="1">
                <a:latin typeface="Arial" charset="0"/>
              </a:rPr>
              <a:t>By the end of the 1920s, radio was an obsession shared by both Europeans and Americans.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762000" y="990600"/>
            <a:ext cx="7315200" cy="2528887"/>
          </a:xfrm>
        </p:spPr>
        <p:txBody>
          <a:bodyPr/>
          <a:lstStyle/>
          <a:p>
            <a:pPr eaLnBrk="1" hangingPunct="1">
              <a:defRPr/>
            </a:pPr>
            <a:r>
              <a:rPr lang="en-US" sz="3200" dirty="0" smtClean="0">
                <a:solidFill>
                  <a:schemeClr val="folHlink"/>
                </a:solidFill>
              </a:rPr>
              <a:t>Motion pictures were also developed during this time. These silent films offered yet another opportunity for entertainment and escape from the everyday chores of life.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5" descr="Promo9a"/>
          <p:cNvPicPr>
            <a:picLocks noChangeAspect="1" noChangeArrowheads="1"/>
          </p:cNvPicPr>
          <p:nvPr/>
        </p:nvPicPr>
        <p:blipFill>
          <a:blip r:embed="rId2"/>
          <a:srcRect/>
          <a:stretch>
            <a:fillRect/>
          </a:stretch>
        </p:blipFill>
        <p:spPr bwMode="auto">
          <a:xfrm>
            <a:off x="381000" y="533400"/>
            <a:ext cx="2962275" cy="2009775"/>
          </a:xfrm>
          <a:prstGeom prst="rect">
            <a:avLst/>
          </a:prstGeom>
          <a:noFill/>
          <a:ln w="9525">
            <a:noFill/>
            <a:miter lim="800000"/>
            <a:headEnd/>
            <a:tailEnd/>
          </a:ln>
        </p:spPr>
      </p:pic>
      <p:pic>
        <p:nvPicPr>
          <p:cNvPr id="66563" name="Picture 7" descr="lw2003"/>
          <p:cNvPicPr>
            <a:picLocks noChangeAspect="1" noChangeArrowheads="1"/>
          </p:cNvPicPr>
          <p:nvPr/>
        </p:nvPicPr>
        <p:blipFill>
          <a:blip r:embed="rId3"/>
          <a:srcRect/>
          <a:stretch>
            <a:fillRect/>
          </a:stretch>
        </p:blipFill>
        <p:spPr bwMode="auto">
          <a:xfrm>
            <a:off x="6096000" y="304800"/>
            <a:ext cx="2570163" cy="3824288"/>
          </a:xfrm>
          <a:prstGeom prst="rect">
            <a:avLst/>
          </a:prstGeom>
          <a:noFill/>
          <a:ln w="9525">
            <a:noFill/>
            <a:miter lim="800000"/>
            <a:headEnd/>
            <a:tailEnd/>
          </a:ln>
        </p:spPr>
      </p:pic>
      <p:pic>
        <p:nvPicPr>
          <p:cNvPr id="66564" name="Picture 9" descr="dictator-wallacereid"/>
          <p:cNvPicPr>
            <a:picLocks noChangeAspect="1" noChangeArrowheads="1"/>
          </p:cNvPicPr>
          <p:nvPr/>
        </p:nvPicPr>
        <p:blipFill>
          <a:blip r:embed="rId4"/>
          <a:srcRect/>
          <a:stretch>
            <a:fillRect/>
          </a:stretch>
        </p:blipFill>
        <p:spPr bwMode="auto">
          <a:xfrm>
            <a:off x="2133600" y="3048000"/>
            <a:ext cx="3352800" cy="268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Text Box 4"/>
          <p:cNvSpPr txBox="1">
            <a:spLocks noChangeArrowheads="1"/>
          </p:cNvSpPr>
          <p:nvPr/>
        </p:nvSpPr>
        <p:spPr bwMode="auto">
          <a:xfrm>
            <a:off x="2590800" y="2743200"/>
            <a:ext cx="3494088" cy="1098550"/>
          </a:xfrm>
          <a:prstGeom prst="rect">
            <a:avLst/>
          </a:prstGeom>
          <a:noFill/>
          <a:ln w="9525">
            <a:noFill/>
            <a:miter lim="800000"/>
            <a:headEnd/>
            <a:tailEnd/>
          </a:ln>
        </p:spPr>
        <p:txBody>
          <a:bodyPr wrap="none">
            <a:spAutoFit/>
          </a:bodyPr>
          <a:lstStyle/>
          <a:p>
            <a:r>
              <a:rPr lang="en-US" sz="6600" b="1" i="1">
                <a:latin typeface="Arial" charset="0"/>
              </a:rPr>
              <a:t>The End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11620"/>
                                        </p:tgtEl>
                                        <p:attrNameLst>
                                          <p:attrName>style.visibility</p:attrName>
                                        </p:attrNameLst>
                                      </p:cBhvr>
                                      <p:to>
                                        <p:strVal val="visible"/>
                                      </p:to>
                                    </p:set>
                                    <p:anim calcmode="lin" valueType="num">
                                      <p:cBhvr>
                                        <p:cTn id="7" dur="5000" fill="hold"/>
                                        <p:tgtEl>
                                          <p:spTgt spid="111620"/>
                                        </p:tgtEl>
                                        <p:attrNameLst>
                                          <p:attrName>ppt_w</p:attrName>
                                        </p:attrNameLst>
                                      </p:cBhvr>
                                      <p:tavLst>
                                        <p:tav tm="0" fmla="#ppt_w*sin(2.5*pi*$)">
                                          <p:val>
                                            <p:fltVal val="0"/>
                                          </p:val>
                                        </p:tav>
                                        <p:tav tm="100000">
                                          <p:val>
                                            <p:fltVal val="1"/>
                                          </p:val>
                                        </p:tav>
                                      </p:tavLst>
                                    </p:anim>
                                    <p:anim calcmode="lin" valueType="num">
                                      <p:cBhvr>
                                        <p:cTn id="8" dur="5000" fill="hold"/>
                                        <p:tgtEl>
                                          <p:spTgt spid="1116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981200" y="0"/>
            <a:ext cx="4953000" cy="1143000"/>
          </a:xfrm>
        </p:spPr>
        <p:txBody>
          <a:bodyPr/>
          <a:lstStyle/>
          <a:p>
            <a:pPr eaLnBrk="1" hangingPunct="1">
              <a:defRPr/>
            </a:pPr>
            <a:r>
              <a:rPr lang="en-US" sz="4800" dirty="0" smtClean="0">
                <a:solidFill>
                  <a:schemeClr val="folHlink"/>
                </a:solidFill>
                <a:latin typeface="Lucida Bright" pitchFamily="18" charset="0"/>
              </a:rPr>
              <a:t>Paul Valery</a:t>
            </a:r>
            <a:br>
              <a:rPr lang="en-US" sz="4800" dirty="0" smtClean="0">
                <a:solidFill>
                  <a:schemeClr val="folHlink"/>
                </a:solidFill>
                <a:latin typeface="Lucida Bright" pitchFamily="18" charset="0"/>
              </a:rPr>
            </a:br>
            <a:r>
              <a:rPr lang="en-US" sz="4800" dirty="0" smtClean="0">
                <a:solidFill>
                  <a:schemeClr val="folHlink"/>
                </a:solidFill>
                <a:latin typeface="Lucida Bright" pitchFamily="18" charset="0"/>
              </a:rPr>
              <a:t>(1871-1945)</a:t>
            </a:r>
          </a:p>
        </p:txBody>
      </p:sp>
      <p:sp>
        <p:nvSpPr>
          <p:cNvPr id="122883" name="Rectangle 3"/>
          <p:cNvSpPr>
            <a:spLocks noGrp="1" noChangeArrowheads="1"/>
          </p:cNvSpPr>
          <p:nvPr>
            <p:ph type="body" idx="1"/>
          </p:nvPr>
        </p:nvSpPr>
        <p:spPr>
          <a:xfrm>
            <a:off x="228600" y="1600200"/>
            <a:ext cx="8534400" cy="3200400"/>
          </a:xfrm>
        </p:spPr>
        <p:txBody>
          <a:bodyPr/>
          <a:lstStyle/>
          <a:p>
            <a:pPr eaLnBrk="1" hangingPunct="1">
              <a:buNone/>
            </a:pPr>
            <a:r>
              <a:rPr lang="en-US" sz="2800" i="1" dirty="0" smtClean="0">
                <a:latin typeface="Calibri" pitchFamily="34" charset="0"/>
              </a:rPr>
              <a:t>“One can say that all the fundamentals of the world have been affected by the war, or more exactly, by the circumstances of the war; something deeper has been worn away than the renewable parts of the machine. . . The Mind has indeed been cruelly wounded; its complaint is heard in the hearts of intellectual man; it passes a mournful judgment on itself. It doubts itself profoundly.” (1922)</a:t>
            </a:r>
          </a:p>
          <a:p>
            <a:pPr eaLnBrk="1" hangingPunct="1">
              <a:buNone/>
            </a:pPr>
            <a:endParaRPr lang="en-US" sz="2800" i="1" dirty="0" smtClean="0">
              <a:solidFill>
                <a:schemeClr val="folHlink"/>
              </a:solidFill>
              <a:latin typeface="Calibri" pitchFamily="34" charset="0"/>
            </a:endParaRPr>
          </a:p>
          <a:p>
            <a:pPr eaLnBrk="1" hangingPunct="1">
              <a:buNone/>
            </a:pPr>
            <a:r>
              <a:rPr lang="en-US" sz="2800" i="1" dirty="0" smtClean="0">
                <a:solidFill>
                  <a:schemeClr val="folHlink"/>
                </a:solidFill>
                <a:latin typeface="Calibri" pitchFamily="34" charset="0"/>
                <a:hlinkClick r:id="rId2"/>
              </a:rPr>
              <a:t>Shell shock</a:t>
            </a:r>
            <a:r>
              <a:rPr lang="en-US" sz="2800" i="1" dirty="0" smtClean="0">
                <a:solidFill>
                  <a:schemeClr val="folHlink"/>
                </a:solidFill>
                <a:latin typeface="Calibri" pitchFamily="34" charset="0"/>
              </a:rPr>
              <a:t>                                           </a:t>
            </a:r>
            <a:r>
              <a:rPr lang="en-US" sz="2800" i="1" dirty="0" smtClean="0">
                <a:solidFill>
                  <a:schemeClr val="folHlink"/>
                </a:solidFill>
                <a:latin typeface="Calibri" pitchFamily="34" charset="0"/>
                <a:hlinkClick r:id="rId3"/>
              </a:rPr>
              <a:t>The Horrors of War</a:t>
            </a:r>
            <a:endParaRPr lang="en-US" sz="1800" i="1" dirty="0" smtClean="0">
              <a:solidFill>
                <a:schemeClr val="folHlink"/>
              </a:solidFill>
              <a:latin typeface="Calibri" pitchFamily="34" charset="0"/>
            </a:endParaRPr>
          </a:p>
        </p:txBody>
      </p:sp>
      <p:pic>
        <p:nvPicPr>
          <p:cNvPr id="122885" name="Picture 5" descr="http://www.franzoesisch-in-cannes.de/img/paul_valery.jpg"/>
          <p:cNvPicPr>
            <a:picLocks noChangeAspect="1" noChangeArrowheads="1"/>
          </p:cNvPicPr>
          <p:nvPr/>
        </p:nvPicPr>
        <p:blipFill>
          <a:blip r:embed="rId4"/>
          <a:srcRect/>
          <a:stretch>
            <a:fillRect/>
          </a:stretch>
        </p:blipFill>
        <p:spPr bwMode="auto">
          <a:xfrm>
            <a:off x="152400" y="0"/>
            <a:ext cx="1295400" cy="15994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371600" y="457200"/>
            <a:ext cx="7772400" cy="1143000"/>
          </a:xfrm>
        </p:spPr>
        <p:txBody>
          <a:bodyPr/>
          <a:lstStyle/>
          <a:p>
            <a:pPr eaLnBrk="1" hangingPunct="1">
              <a:defRPr/>
            </a:pPr>
            <a:r>
              <a:rPr lang="en-US" dirty="0" smtClean="0">
                <a:solidFill>
                  <a:schemeClr val="folHlink"/>
                </a:solidFill>
                <a:latin typeface="Lucida Bright" pitchFamily="18" charset="0"/>
              </a:rPr>
              <a:t>Friedrich Nietzsche</a:t>
            </a:r>
            <a:br>
              <a:rPr lang="en-US" dirty="0" smtClean="0">
                <a:solidFill>
                  <a:schemeClr val="folHlink"/>
                </a:solidFill>
                <a:latin typeface="Lucida Bright" pitchFamily="18" charset="0"/>
              </a:rPr>
            </a:br>
            <a:r>
              <a:rPr lang="en-US" dirty="0" smtClean="0">
                <a:solidFill>
                  <a:schemeClr val="folHlink"/>
                </a:solidFill>
                <a:latin typeface="Lucida Bright" pitchFamily="18" charset="0"/>
              </a:rPr>
              <a:t>(1844-1900)</a:t>
            </a:r>
          </a:p>
        </p:txBody>
      </p:sp>
      <p:sp>
        <p:nvSpPr>
          <p:cNvPr id="123907" name="Rectangle 3"/>
          <p:cNvSpPr>
            <a:spLocks noGrp="1" noChangeArrowheads="1"/>
          </p:cNvSpPr>
          <p:nvPr>
            <p:ph type="body" sz="half" idx="1"/>
          </p:nvPr>
        </p:nvSpPr>
        <p:spPr>
          <a:xfrm>
            <a:off x="304800" y="990600"/>
            <a:ext cx="3810000" cy="4114800"/>
          </a:xfrm>
        </p:spPr>
        <p:txBody>
          <a:bodyPr/>
          <a:lstStyle/>
          <a:p>
            <a:pPr eaLnBrk="1" hangingPunct="1"/>
            <a:r>
              <a:rPr lang="en-US" sz="2400" dirty="0" smtClean="0">
                <a:latin typeface="Calibri" pitchFamily="34" charset="0"/>
              </a:rPr>
              <a:t>German philosopher</a:t>
            </a:r>
          </a:p>
          <a:p>
            <a:pPr eaLnBrk="1" hangingPunct="1"/>
            <a:r>
              <a:rPr lang="en-US" sz="2400" dirty="0" smtClean="0">
                <a:latin typeface="Calibri" pitchFamily="34" charset="0"/>
              </a:rPr>
              <a:t>Rejected Christianity because he claimed it glorified weakness</a:t>
            </a:r>
          </a:p>
          <a:p>
            <a:pPr eaLnBrk="1" hangingPunct="1"/>
            <a:r>
              <a:rPr lang="en-US" sz="2400" dirty="0" smtClean="0">
                <a:latin typeface="Calibri" pitchFamily="34" charset="0"/>
              </a:rPr>
              <a:t>“God is dead”</a:t>
            </a:r>
          </a:p>
          <a:p>
            <a:pPr eaLnBrk="1" hangingPunct="1"/>
            <a:r>
              <a:rPr lang="en-US" sz="2400" dirty="0" smtClean="0">
                <a:latin typeface="Calibri" pitchFamily="34" charset="0"/>
              </a:rPr>
              <a:t>The only hope for a person is to accept the meaninglessness of existence and to embrace it </a:t>
            </a:r>
          </a:p>
          <a:p>
            <a:pPr eaLnBrk="1" hangingPunct="1"/>
            <a:r>
              <a:rPr lang="en-US" sz="2400" dirty="0" smtClean="0">
                <a:latin typeface="Calibri" pitchFamily="34" charset="0"/>
              </a:rPr>
              <a:t>Became widely read after his death &amp; WWI</a:t>
            </a:r>
          </a:p>
        </p:txBody>
      </p:sp>
      <p:pic>
        <p:nvPicPr>
          <p:cNvPr id="123910" name="Picture 6" descr="http://fr.wikipedia.org/upload/a/ab/Nietzsche.jpg"/>
          <p:cNvPicPr>
            <a:picLocks noChangeAspect="1" noChangeArrowheads="1"/>
          </p:cNvPicPr>
          <p:nvPr/>
        </p:nvPicPr>
        <p:blipFill>
          <a:blip r:embed="rId2"/>
          <a:srcRect/>
          <a:stretch>
            <a:fillRect/>
          </a:stretch>
        </p:blipFill>
        <p:spPr bwMode="auto">
          <a:xfrm>
            <a:off x="4495800" y="1905000"/>
            <a:ext cx="3178175" cy="3817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381000"/>
            <a:ext cx="5715000" cy="1143000"/>
          </a:xfrm>
        </p:spPr>
        <p:txBody>
          <a:bodyPr/>
          <a:lstStyle/>
          <a:p>
            <a:pPr eaLnBrk="1" hangingPunct="1">
              <a:defRPr/>
            </a:pPr>
            <a:r>
              <a:rPr lang="en-US" dirty="0" smtClean="0">
                <a:solidFill>
                  <a:schemeClr val="folHlink"/>
                </a:solidFill>
                <a:latin typeface="Lucida Bright" pitchFamily="18" charset="0"/>
              </a:rPr>
              <a:t>Henri Bergson</a:t>
            </a:r>
            <a:br>
              <a:rPr lang="en-US" dirty="0" smtClean="0">
                <a:solidFill>
                  <a:schemeClr val="folHlink"/>
                </a:solidFill>
                <a:latin typeface="Lucida Bright" pitchFamily="18" charset="0"/>
              </a:rPr>
            </a:br>
            <a:r>
              <a:rPr lang="en-US" dirty="0" smtClean="0">
                <a:solidFill>
                  <a:schemeClr val="folHlink"/>
                </a:solidFill>
                <a:latin typeface="Lucida Bright" pitchFamily="18" charset="0"/>
              </a:rPr>
              <a:t>(1859-1941)</a:t>
            </a:r>
          </a:p>
        </p:txBody>
      </p:sp>
      <p:sp>
        <p:nvSpPr>
          <p:cNvPr id="124932" name="Rectangle 4"/>
          <p:cNvSpPr>
            <a:spLocks noGrp="1" noChangeArrowheads="1"/>
          </p:cNvSpPr>
          <p:nvPr>
            <p:ph type="body" sz="half" idx="2"/>
          </p:nvPr>
        </p:nvSpPr>
        <p:spPr>
          <a:xfrm>
            <a:off x="4648200" y="990600"/>
            <a:ext cx="3810000" cy="4114800"/>
          </a:xfrm>
        </p:spPr>
        <p:txBody>
          <a:bodyPr/>
          <a:lstStyle/>
          <a:p>
            <a:pPr lvl="1" eaLnBrk="1" hangingPunct="1"/>
            <a:r>
              <a:rPr lang="en-US" sz="2000" dirty="0" smtClean="0">
                <a:solidFill>
                  <a:schemeClr val="folHlink"/>
                </a:solidFill>
                <a:latin typeface="Calibri" pitchFamily="34" charset="0"/>
              </a:rPr>
              <a:t>French philosopher</a:t>
            </a:r>
          </a:p>
          <a:p>
            <a:pPr eaLnBrk="1" hangingPunct="1"/>
            <a:r>
              <a:rPr lang="en-US" sz="2800" dirty="0" smtClean="0">
                <a:solidFill>
                  <a:schemeClr val="folHlink"/>
                </a:solidFill>
                <a:latin typeface="Calibri" pitchFamily="34" charset="0"/>
              </a:rPr>
              <a:t>Believed that experience and intuition were as important as rational and scientific thinking for understanding reality</a:t>
            </a:r>
          </a:p>
          <a:p>
            <a:pPr eaLnBrk="1" hangingPunct="1"/>
            <a:r>
              <a:rPr lang="en-US" sz="2800" i="1" dirty="0" smtClean="0">
                <a:solidFill>
                  <a:schemeClr val="folHlink"/>
                </a:solidFill>
                <a:latin typeface="Calibri" pitchFamily="34" charset="0"/>
              </a:rPr>
              <a:t>“Think like a man of action, act like a man of thought.”</a:t>
            </a:r>
          </a:p>
        </p:txBody>
      </p:sp>
      <p:pic>
        <p:nvPicPr>
          <p:cNvPr id="124934" name="Picture 6" descr="http://www.jimpoz.com/quotes/images/speakers/bergson.jpg"/>
          <p:cNvPicPr>
            <a:picLocks noChangeAspect="1" noChangeArrowheads="1"/>
          </p:cNvPicPr>
          <p:nvPr/>
        </p:nvPicPr>
        <p:blipFill>
          <a:blip r:embed="rId2"/>
          <a:srcRect/>
          <a:stretch>
            <a:fillRect/>
          </a:stretch>
        </p:blipFill>
        <p:spPr bwMode="auto">
          <a:xfrm>
            <a:off x="1143000" y="1905000"/>
            <a:ext cx="257175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Chasm Extended" pitchFamily="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folHlink"/>
            </a:solidFill>
            <a:effectLst/>
            <a:latin typeface="Chasm Extended" pitchFamily="2"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Designs\Soaring.pot</Template>
  <TotalTime>522</TotalTime>
  <Words>1128</Words>
  <Application>Microsoft Office PowerPoint</Application>
  <PresentationFormat>On-screen Show (4:3)</PresentationFormat>
  <Paragraphs>134</Paragraphs>
  <Slides>66</Slides>
  <Notes>0</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Soaring</vt:lpstr>
      <vt:lpstr>Day 2 – Age of Anxiety</vt:lpstr>
      <vt:lpstr>The Age of Anxiety</vt:lpstr>
      <vt:lpstr>Uncertainty in  Modern Thought</vt:lpstr>
      <vt:lpstr>Uncertainty in  Modern Thought</vt:lpstr>
      <vt:lpstr>Paul Valery (1871-1945)</vt:lpstr>
      <vt:lpstr>Paul Valery (1871-1945)</vt:lpstr>
      <vt:lpstr>Paul Valery (1871-1945)</vt:lpstr>
      <vt:lpstr>Friedrich Nietzsche (1844-1900)</vt:lpstr>
      <vt:lpstr>Henri Bergson (1859-1941)</vt:lpstr>
      <vt:lpstr>Georges Sorel (1847-1922)</vt:lpstr>
      <vt:lpstr>Logical empiricism  (positivism)</vt:lpstr>
      <vt:lpstr>Existentialism</vt:lpstr>
      <vt:lpstr>PowerPoint Presentation</vt:lpstr>
      <vt:lpstr>Freudian Psychology</vt:lpstr>
      <vt:lpstr>New Physics</vt:lpstr>
      <vt:lpstr>PowerPoint Presentation</vt:lpstr>
      <vt:lpstr>Post-World War I Art and Architecture</vt:lpstr>
      <vt:lpstr>  An early 20th-century school of painting and sculpture in which the subject matter is portrayed by geometric forms without realistic detail, stressing abstract form at the expense of other pictorial elements largely by use of intersecting often transparent cubes and cones.  </vt:lpstr>
      <vt:lpstr>Cubism</vt:lpstr>
      <vt:lpstr>PowerPoint Presentation</vt:lpstr>
      <vt:lpstr>PowerPoint Presentation</vt:lpstr>
      <vt:lpstr>PowerPoint Presentation</vt:lpstr>
      <vt:lpstr>PowerPoint Presentation</vt:lpstr>
      <vt:lpstr>PowerPoint Presentation</vt:lpstr>
      <vt:lpstr>PowerPoint Presentation</vt:lpstr>
      <vt:lpstr>Abstract</vt:lpstr>
      <vt:lpstr>PowerPoint Presentation</vt:lpstr>
      <vt:lpstr>PowerPoint Presentation</vt:lpstr>
      <vt:lpstr>PowerPoint Presentation</vt:lpstr>
      <vt:lpstr>PowerPoint Presentation</vt:lpstr>
      <vt:lpstr>PowerPoint Presentation</vt:lpstr>
      <vt:lpstr>Dada</vt:lpstr>
      <vt:lpstr>PowerPoint Presentation</vt:lpstr>
      <vt:lpstr>PowerPoint Presentation</vt:lpstr>
      <vt:lpstr>PowerPoint Presentation</vt:lpstr>
      <vt:lpstr>PowerPoint Presentation</vt:lpstr>
      <vt:lpstr>PowerPoint Presentation</vt:lpstr>
      <vt:lpstr>Surrealism</vt:lpstr>
      <vt:lpstr>Surrealism</vt:lpstr>
      <vt:lpstr>PowerPoint Presentation</vt:lpstr>
      <vt:lpstr>PowerPoint Presentation</vt:lpstr>
      <vt:lpstr>PowerPoint Presentation</vt:lpstr>
      <vt:lpstr>PowerPoint Presentation</vt:lpstr>
      <vt:lpstr>PowerPoint Presentation</vt:lpstr>
      <vt:lpstr>PowerPoint Presentation</vt:lpstr>
      <vt:lpstr>Various paintings from the inter-war era</vt:lpstr>
      <vt:lpstr>PowerPoint Presentation</vt:lpstr>
      <vt:lpstr>Edvard Munch Scream</vt:lpstr>
      <vt:lpstr>PowerPoint Presentation</vt:lpstr>
      <vt:lpstr>PowerPoint Presentation</vt:lpstr>
      <vt:lpstr>PowerPoint Presentation</vt:lpstr>
      <vt:lpstr>PowerPoint Presentation</vt:lpstr>
      <vt:lpstr>Post War Architecture</vt:lpstr>
      <vt:lpstr>PowerPoint Presentation</vt:lpstr>
      <vt:lpstr>PowerPoint Presentation</vt:lpstr>
      <vt:lpstr>PowerPoint Presentation</vt:lpstr>
      <vt:lpstr>Other developments of the period</vt:lpstr>
      <vt:lpstr>PowerPoint Presentation</vt:lpstr>
      <vt:lpstr>PowerPoint Presentation</vt:lpstr>
      <vt:lpstr>PowerPoint Presentation</vt:lpstr>
      <vt:lpstr>PowerPoint Presentation</vt:lpstr>
      <vt:lpstr>PowerPoint Presentation</vt:lpstr>
      <vt:lpstr>PowerPoint Presentation</vt:lpstr>
      <vt:lpstr>Motion pictures were also developed during this time. These silent films offered yet another opportunity for entertainment and escape from the everyday chores of life.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Susan Vanderpool</dc:creator>
  <cp:lastModifiedBy>Administrator</cp:lastModifiedBy>
  <cp:revision>35</cp:revision>
  <dcterms:created xsi:type="dcterms:W3CDTF">2002-03-04T02:25:17Z</dcterms:created>
  <dcterms:modified xsi:type="dcterms:W3CDTF">2013-03-21T13:49:06Z</dcterms:modified>
</cp:coreProperties>
</file>